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730" r:id="rId5"/>
  </p:sldMasterIdLst>
  <p:notesMasterIdLst>
    <p:notesMasterId r:id="rId53"/>
  </p:notesMasterIdLst>
  <p:handoutMasterIdLst>
    <p:handoutMasterId r:id="rId54"/>
  </p:handoutMasterIdLst>
  <p:sldIdLst>
    <p:sldId id="449" r:id="rId6"/>
    <p:sldId id="459" r:id="rId7"/>
    <p:sldId id="544" r:id="rId8"/>
    <p:sldId id="493" r:id="rId9"/>
    <p:sldId id="550" r:id="rId10"/>
    <p:sldId id="545" r:id="rId11"/>
    <p:sldId id="495" r:id="rId12"/>
    <p:sldId id="549" r:id="rId13"/>
    <p:sldId id="548" r:id="rId14"/>
    <p:sldId id="551" r:id="rId15"/>
    <p:sldId id="555" r:id="rId16"/>
    <p:sldId id="553" r:id="rId17"/>
    <p:sldId id="554" r:id="rId18"/>
    <p:sldId id="557" r:id="rId19"/>
    <p:sldId id="559" r:id="rId20"/>
    <p:sldId id="558" r:id="rId21"/>
    <p:sldId id="561" r:id="rId22"/>
    <p:sldId id="562" r:id="rId23"/>
    <p:sldId id="563" r:id="rId24"/>
    <p:sldId id="564" r:id="rId25"/>
    <p:sldId id="567" r:id="rId26"/>
    <p:sldId id="565" r:id="rId27"/>
    <p:sldId id="566" r:id="rId28"/>
    <p:sldId id="568" r:id="rId29"/>
    <p:sldId id="569" r:id="rId30"/>
    <p:sldId id="570" r:id="rId31"/>
    <p:sldId id="571" r:id="rId32"/>
    <p:sldId id="575" r:id="rId33"/>
    <p:sldId id="572" r:id="rId34"/>
    <p:sldId id="576" r:id="rId35"/>
    <p:sldId id="574" r:id="rId36"/>
    <p:sldId id="577" r:id="rId37"/>
    <p:sldId id="573" r:id="rId38"/>
    <p:sldId id="578" r:id="rId39"/>
    <p:sldId id="579" r:id="rId40"/>
    <p:sldId id="580" r:id="rId41"/>
    <p:sldId id="581" r:id="rId42"/>
    <p:sldId id="583" r:id="rId43"/>
    <p:sldId id="584" r:id="rId44"/>
    <p:sldId id="585" r:id="rId45"/>
    <p:sldId id="586" r:id="rId46"/>
    <p:sldId id="588" r:id="rId47"/>
    <p:sldId id="587" r:id="rId48"/>
    <p:sldId id="589" r:id="rId49"/>
    <p:sldId id="590" r:id="rId50"/>
    <p:sldId id="494" r:id="rId51"/>
    <p:sldId id="450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>
          <p15:clr>
            <a:srgbClr val="A4A3A4"/>
          </p15:clr>
        </p15:guide>
        <p15:guide id="2" orient="horz" pos="764">
          <p15:clr>
            <a:srgbClr val="A4A3A4"/>
          </p15:clr>
        </p15:guide>
        <p15:guide id="3" orient="horz" pos="3544">
          <p15:clr>
            <a:srgbClr val="A4A3A4"/>
          </p15:clr>
        </p15:guide>
        <p15:guide id="4" orient="horz" pos="2159">
          <p15:clr>
            <a:srgbClr val="A4A3A4"/>
          </p15:clr>
        </p15:guide>
        <p15:guide id="5" orient="horz" pos="1374">
          <p15:clr>
            <a:srgbClr val="A4A3A4"/>
          </p15:clr>
        </p15:guide>
        <p15:guide id="6" orient="horz" pos="3699">
          <p15:clr>
            <a:srgbClr val="A4A3A4"/>
          </p15:clr>
        </p15:guide>
        <p15:guide id="7" orient="horz" pos="1151">
          <p15:clr>
            <a:srgbClr val="A4A3A4"/>
          </p15:clr>
        </p15:guide>
        <p15:guide id="8" pos="2922">
          <p15:clr>
            <a:srgbClr val="A4A3A4"/>
          </p15:clr>
        </p15:guide>
        <p15:guide id="9" pos="391">
          <p15:clr>
            <a:srgbClr val="A4A3A4"/>
          </p15:clr>
        </p15:guide>
        <p15:guide id="10" pos="3158">
          <p15:clr>
            <a:srgbClr val="A4A3A4"/>
          </p15:clr>
        </p15:guide>
        <p15:guide id="11" pos="5474">
          <p15:clr>
            <a:srgbClr val="A4A3A4"/>
          </p15:clr>
        </p15:guide>
        <p15:guide id="12" pos="3987">
          <p15:clr>
            <a:srgbClr val="A4A3A4"/>
          </p15:clr>
        </p15:guide>
        <p15:guide id="13" pos="218">
          <p15:clr>
            <a:srgbClr val="A4A3A4"/>
          </p15:clr>
        </p15:guide>
        <p15:guide id="14" pos="257">
          <p15:clr>
            <a:srgbClr val="A4A3A4"/>
          </p15:clr>
        </p15:guide>
        <p15:guide id="15" pos="5107">
          <p15:clr>
            <a:srgbClr val="A4A3A4"/>
          </p15:clr>
        </p15:guide>
        <p15:guide id="16" pos="5166">
          <p15:clr>
            <a:srgbClr val="A4A3A4"/>
          </p15:clr>
        </p15:guide>
        <p15:guide id="17" pos="485">
          <p15:clr>
            <a:srgbClr val="A4A3A4"/>
          </p15:clr>
        </p15:guide>
        <p15:guide id="18" orient="horz" pos="1167">
          <p15:clr>
            <a:srgbClr val="A4A3A4"/>
          </p15:clr>
        </p15:guide>
        <p15:guide id="19" pos="2962">
          <p15:clr>
            <a:srgbClr val="A4A3A4"/>
          </p15:clr>
        </p15:guide>
        <p15:guide id="20" pos="258">
          <p15:clr>
            <a:srgbClr val="A4A3A4"/>
          </p15:clr>
        </p15:guide>
        <p15:guide id="21" pos="544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64547"/>
    <a:srgbClr val="CCCCCC"/>
    <a:srgbClr val="FFA605"/>
    <a:srgbClr val="666666"/>
    <a:srgbClr val="B22746"/>
    <a:srgbClr val="A3C644"/>
    <a:srgbClr val="E6E6E6"/>
    <a:srgbClr val="999999"/>
    <a:srgbClr val="2FC2D9"/>
    <a:srgbClr val="1A9C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1" autoAdjust="0"/>
    <p:restoredTop sz="96719" autoAdjust="0"/>
  </p:normalViewPr>
  <p:slideViewPr>
    <p:cSldViewPr snapToGrid="0">
      <p:cViewPr varScale="1">
        <p:scale>
          <a:sx n="112" d="100"/>
          <a:sy n="112" d="100"/>
        </p:scale>
        <p:origin x="1842" y="108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2922"/>
        <p:guide pos="391"/>
        <p:guide pos="3158"/>
        <p:guide pos="5474"/>
        <p:guide pos="3987"/>
        <p:guide pos="218"/>
        <p:guide pos="257"/>
        <p:guide pos="5107"/>
        <p:guide pos="5166"/>
        <p:guide pos="485"/>
        <p:guide orient="horz" pos="1167"/>
        <p:guide pos="2962"/>
        <p:guide pos="258"/>
        <p:guide pos="54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commentAuthors" Target="commentAuthor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9/21/2016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9/21/2016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4743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P37 – divide into 2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62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263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507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5709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4952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250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8109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P37 – divide into 2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1094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P37 – divide into 2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9177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56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979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6102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P37 – divide into 2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1981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P37 – divide into 2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5966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P37 – divide into 2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7642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968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855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P37 – divide into 2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958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P37 – divide into 2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9556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P37 – divide into 2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2659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P37 – divide into 2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42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1975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P37 – divide into 2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710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P37 – divide into 2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2159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2316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661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119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2797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P37 – divide into 2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0516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3720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P37 – divide into 2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3307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P37 – divide into 2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950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P37 – divide into 2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2640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P37 – divide into 2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8651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P37 – divide into 2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4629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P37 – divide into 2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462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P37 – divide into 2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140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P37 – divide into 2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62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18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151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77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720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P37 – divide into 2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706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" y="926332"/>
            <a:ext cx="778669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575866" y="3477648"/>
            <a:ext cx="41148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4633576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575866" y="1630376"/>
            <a:ext cx="41148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786304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575866" y="5324921"/>
            <a:ext cx="41148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117600" y="1422400"/>
            <a:ext cx="17907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LOREM IPSUM DOLOR SIT AMET DIAM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3086100" y="1206500"/>
            <a:ext cx="5664200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  <a:p>
            <a:pPr lvl="0"/>
            <a:r>
              <a:rPr lang="en-US" dirty="0" smtClean="0"/>
              <a:t>Se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nonummy</a:t>
            </a:r>
            <a:r>
              <a:rPr lang="en-US" dirty="0" smtClean="0"/>
              <a:t> </a:t>
            </a:r>
            <a:r>
              <a:rPr lang="en-US" dirty="0" err="1" smtClean="0"/>
              <a:t>nibh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laoreet</a:t>
            </a:r>
            <a:r>
              <a:rPr lang="en-US" dirty="0" smtClean="0"/>
              <a:t> magna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endParaRPr lang="en-US" dirty="0" smtClean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117600" y="3238500"/>
            <a:ext cx="17907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LOREM IPSUM DOLOR SIT AMET DIAM</a:t>
            </a:r>
            <a:endParaRPr lang="en-US" dirty="0"/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3086100" y="3022600"/>
            <a:ext cx="5664200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  <a:p>
            <a:pPr lvl="0"/>
            <a:r>
              <a:rPr lang="en-US" dirty="0" smtClean="0"/>
              <a:t>Se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nonummy</a:t>
            </a:r>
            <a:r>
              <a:rPr lang="en-US" dirty="0" smtClean="0"/>
              <a:t> </a:t>
            </a:r>
            <a:r>
              <a:rPr lang="en-US" dirty="0" err="1" smtClean="0"/>
              <a:t>nibh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laoreet</a:t>
            </a:r>
            <a:r>
              <a:rPr lang="en-US" dirty="0" smtClean="0"/>
              <a:t> magna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endParaRPr lang="en-US" dirty="0" smtClean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117600" y="5080000"/>
            <a:ext cx="17907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LOREM IPSUM DOLOR SIT AMET DIAM</a:t>
            </a:r>
            <a:endParaRPr lang="en-US" dirty="0"/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3086100" y="4864100"/>
            <a:ext cx="5664200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  <a:p>
            <a:pPr lvl="0"/>
            <a:r>
              <a:rPr lang="en-US" dirty="0" smtClean="0"/>
              <a:t>Se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nonummy</a:t>
            </a:r>
            <a:r>
              <a:rPr lang="en-US" dirty="0" smtClean="0"/>
              <a:t> </a:t>
            </a:r>
            <a:r>
              <a:rPr lang="en-US" dirty="0" err="1" smtClean="0"/>
              <a:t>nibh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laoreet</a:t>
            </a:r>
            <a:r>
              <a:rPr lang="en-US" dirty="0" smtClean="0"/>
              <a:t> magna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endParaRPr lang="en-US" dirty="0" smtClean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069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9144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08738" y="119512"/>
            <a:ext cx="6457956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 smtClean="0"/>
              <a:t>client name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667934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9144000" y="943717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4777866" y="1761513"/>
            <a:ext cx="393192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363536" y="1761513"/>
            <a:ext cx="393192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adipiscing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400004" y="256310"/>
            <a:ext cx="1135543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 smtClean="0"/>
              <a:t>Insert logo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18148" y="1345462"/>
            <a:ext cx="1748991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825048" y="1345462"/>
            <a:ext cx="1748991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2"/>
            <a:ext cx="9144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272273" y="269597"/>
            <a:ext cx="5709427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CASE STUDY IMAGERY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488844" y="0"/>
            <a:ext cx="265515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780848" y="939062"/>
            <a:ext cx="2044896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6683021" y="1422399"/>
            <a:ext cx="2286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smtClean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dolor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minum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tetur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adipiscing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elit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  <a:endParaRPr lang="en-US" sz="1400" dirty="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odio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venenatis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egestas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Donec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vitae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molestie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  <a:endParaRPr lang="en-US" sz="1400" dirty="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Aenean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id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adipiscing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accumsan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iaculis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urna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facilisis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velit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.</a:t>
            </a:r>
            <a:endParaRPr lang="en-US" sz="14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6671724" y="757317"/>
            <a:ext cx="228374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272273" y="269597"/>
            <a:ext cx="5709427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683021" y="200557"/>
            <a:ext cx="1135543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 smtClean="0"/>
              <a:t>Insert 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958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49742"/>
            <a:ext cx="9144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3" y="3328611"/>
            <a:ext cx="6488113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872405" y="5136641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872405" y="4479647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66629" y="3276170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72405" y="3831947"/>
            <a:ext cx="528575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Type Line 1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3" y="3328611"/>
            <a:ext cx="6488113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872405" y="5136641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872405" y="4479647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66629" y="3276170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72405" y="3831947"/>
            <a:ext cx="528575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Type Line 1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81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626531" y="3197413"/>
            <a:ext cx="7574494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1642264" y="0"/>
            <a:ext cx="12428528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31930536"/>
              </p:ext>
            </p:extLst>
          </p:nvPr>
        </p:nvGraphicFramePr>
        <p:xfrm>
          <a:off x="-1" y="935107"/>
          <a:ext cx="9144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  <a:endParaRPr lang="en-US" sz="12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  <a:endParaRPr lang="en-US" sz="12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  <a:endParaRPr lang="en-US" sz="12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  <a:endParaRPr lang="en-US" sz="12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5167589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353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339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1825" y="5455612"/>
            <a:ext cx="64008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MONTH </a:t>
            </a:r>
            <a:r>
              <a:rPr lang="en-US" dirty="0" err="1" smtClean="0"/>
              <a:t>DAte</a:t>
            </a:r>
            <a:r>
              <a:rPr lang="en-US" dirty="0" smtClean="0"/>
              <a:t>, YEAR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31825" y="4466209"/>
            <a:ext cx="3382957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8"/>
            <a:ext cx="6910388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356616" y="1435607"/>
            <a:ext cx="8430768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adipiscing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varius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eget</a:t>
            </a:r>
            <a:r>
              <a:rPr lang="en-US" dirty="0" smtClean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 dirty="0" smtClean="0"/>
          </a:p>
          <a:p>
            <a:r>
              <a:rPr lang="en-US" dirty="0" smtClean="0"/>
              <a:t>Background Image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8"/>
            <a:ext cx="6910388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31825" y="4453468"/>
            <a:ext cx="6488113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31825" y="5459483"/>
            <a:ext cx="3649662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2473" y="1439863"/>
            <a:ext cx="8430768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439862"/>
            <a:ext cx="8430768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  <a:br>
              <a:rPr lang="en-US" dirty="0" smtClean="0"/>
            </a:br>
            <a:endParaRPr lang="en-US" dirty="0" smtClean="0"/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029200" y="910939"/>
            <a:ext cx="41148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439862"/>
            <a:ext cx="43434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776415"/>
            <a:ext cx="8329612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18148" y="1345462"/>
            <a:ext cx="1748991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3048000" y="923636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6096000" y="923636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712442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56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47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442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571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561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156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5133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728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7419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7014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2857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5143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7429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2286000" y="932690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4571999" y="944425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6857999" y="932689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228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2514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4800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7086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90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939800"/>
            <a:ext cx="9144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 userDrawn="1"/>
        </p:nvSpPr>
        <p:spPr>
          <a:xfrm>
            <a:off x="910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  <a:endParaRPr lang="en-US" sz="20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3196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  <a:endParaRPr lang="en-US" sz="2000" b="1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7768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  <a:endParaRPr lang="en-US" sz="2000" b="1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4" name="Oval 23"/>
          <p:cNvSpPr/>
          <p:nvPr userDrawn="1"/>
        </p:nvSpPr>
        <p:spPr>
          <a:xfrm>
            <a:off x="5482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  <a:endParaRPr lang="en-US" sz="2000" b="1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2286000" y="932690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4571999" y="944425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6857999" y="932689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228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2514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4800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7086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228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LOREM</a:t>
            </a:r>
            <a:br>
              <a:rPr lang="en-US" dirty="0" smtClean="0"/>
            </a:br>
            <a:r>
              <a:rPr lang="en-US" dirty="0" smtClean="0"/>
              <a:t>IPSUM DOLOR</a:t>
            </a:r>
            <a:br>
              <a:rPr lang="en-US" dirty="0" smtClean="0"/>
            </a:br>
            <a:r>
              <a:rPr lang="en-US" dirty="0" smtClean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2514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LOREM</a:t>
            </a:r>
            <a:br>
              <a:rPr lang="en-US" dirty="0" smtClean="0"/>
            </a:br>
            <a:r>
              <a:rPr lang="en-US" dirty="0" smtClean="0"/>
              <a:t>IPSUM DOLOR</a:t>
            </a:r>
            <a:br>
              <a:rPr lang="en-US" dirty="0" smtClean="0"/>
            </a:br>
            <a:r>
              <a:rPr lang="en-US" dirty="0" smtClean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4800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LOREM</a:t>
            </a:r>
            <a:br>
              <a:rPr lang="en-US" dirty="0" smtClean="0"/>
            </a:br>
            <a:r>
              <a:rPr lang="en-US" dirty="0" smtClean="0"/>
              <a:t>IPSUM DOLOR</a:t>
            </a:r>
            <a:br>
              <a:rPr lang="en-US" dirty="0" smtClean="0"/>
            </a:br>
            <a:r>
              <a:rPr lang="en-US" dirty="0" smtClean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7086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LOREM</a:t>
            </a:r>
            <a:br>
              <a:rPr lang="en-US" dirty="0" smtClean="0"/>
            </a:br>
            <a:r>
              <a:rPr lang="en-US" dirty="0" smtClean="0"/>
              <a:t>IPSUM DOLOR</a:t>
            </a:r>
            <a:br>
              <a:rPr lang="en-US" dirty="0" smtClean="0"/>
            </a:br>
            <a:r>
              <a:rPr lang="en-US" dirty="0" smtClean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179748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500707"/>
            <a:ext cx="9144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281115" y="6560477"/>
            <a:ext cx="1493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1172210" y="6564320"/>
            <a:ext cx="23164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0" spc="20" dirty="0" smtClean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  <a:endParaRPr lang="en-US" sz="800" b="0" i="0" kern="0" spc="20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104900" y="6601291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_footer.p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30" y="6615683"/>
            <a:ext cx="476250" cy="1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2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05" r:id="rId2"/>
    <p:sldLayoutId id="2147483702" r:id="rId3"/>
    <p:sldLayoutId id="2147483711" r:id="rId4"/>
    <p:sldLayoutId id="2147483728" r:id="rId5"/>
    <p:sldLayoutId id="2147483712" r:id="rId6"/>
    <p:sldLayoutId id="2147483734" r:id="rId7"/>
    <p:sldLayoutId id="2147483736" r:id="rId8"/>
    <p:sldLayoutId id="2147483735" r:id="rId9"/>
    <p:sldLayoutId id="2147483737" r:id="rId10"/>
    <p:sldLayoutId id="2147483713" r:id="rId11"/>
    <p:sldLayoutId id="2147483727" r:id="rId12"/>
    <p:sldLayoutId id="2147483741" r:id="rId13"/>
    <p:sldLayoutId id="2147483698" r:id="rId14"/>
    <p:sldLayoutId id="2147483733" r:id="rId15"/>
    <p:sldLayoutId id="2147483706" r:id="rId16"/>
    <p:sldLayoutId id="2147483738" r:id="rId17"/>
    <p:sldLayoutId id="2147483739" r:id="rId18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40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spring.io/spring-data/jpa/docs/current/reference/html/" TargetMode="External"/><Relationship Id="rId13" Type="http://schemas.openxmlformats.org/officeDocument/2006/relationships/hyperlink" Target="http://docs.oracle.com/javaee/6/tutorial/doc/gkjia.html" TargetMode="External"/><Relationship Id="rId3" Type="http://schemas.openxmlformats.org/officeDocument/2006/relationships/hyperlink" Target="http://www.thoughts-on-java.org/result-set-mapping-basics/" TargetMode="External"/><Relationship Id="rId7" Type="http://schemas.openxmlformats.org/officeDocument/2006/relationships/hyperlink" Target="https://en.wikibooks.org/wiki/Java_Persistence/Criteria" TargetMode="External"/><Relationship Id="rId12" Type="http://schemas.openxmlformats.org/officeDocument/2006/relationships/hyperlink" Target="http://www.objectdb.com/java/jpa/persistence/lock" TargetMode="External"/><Relationship Id="rId2" Type="http://schemas.openxmlformats.org/officeDocument/2006/relationships/notesSlide" Target="../notesSlides/notesSlide44.xml"/><Relationship Id="rId16" Type="http://schemas.openxmlformats.org/officeDocument/2006/relationships/hyperlink" Target="http://www.thoughts-on-java.org/11-jpa-hibernate-query-hints-every-developer-know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openjpa.apache.org/builds/2.4.1/apache-openjpa/docs/manual.html#jpa_overview_query" TargetMode="External"/><Relationship Id="rId11" Type="http://schemas.openxmlformats.org/officeDocument/2006/relationships/hyperlink" Target="http://docs.oracle.com/javaee/6/tutorial/doc/gkjjf.html" TargetMode="External"/><Relationship Id="rId5" Type="http://schemas.openxmlformats.org/officeDocument/2006/relationships/hyperlink" Target="http://docs.oracle.com/javaee/6/tutorial/doc/gjitv.html" TargetMode="External"/><Relationship Id="rId15" Type="http://schemas.openxmlformats.org/officeDocument/2006/relationships/hyperlink" Target="http://www.objectdb.com/java/jpa/persistence/metamodel" TargetMode="External"/><Relationship Id="rId10" Type="http://schemas.openxmlformats.org/officeDocument/2006/relationships/hyperlink" Target="http://www.thoughts-on-java.org/call-stored-procedures-jpa/" TargetMode="External"/><Relationship Id="rId4" Type="http://schemas.openxmlformats.org/officeDocument/2006/relationships/hyperlink" Target="http://docs.oracle.com/javaee/6/tutorial/doc/bnbtg.html" TargetMode="External"/><Relationship Id="rId9" Type="http://schemas.openxmlformats.org/officeDocument/2006/relationships/hyperlink" Target="http://www.baeldung.com/querydsl-with-jpa-tutorial" TargetMode="External"/><Relationship Id="rId14" Type="http://schemas.openxmlformats.org/officeDocument/2006/relationships/hyperlink" Target="http://www.objectdb.com/java/jpa/persistence/cache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3999" cy="6857999"/>
          </a:xfrm>
        </p:spPr>
      </p:pic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402409" y="2080342"/>
            <a:ext cx="8339180" cy="1237262"/>
          </a:xfrm>
        </p:spPr>
        <p:txBody>
          <a:bodyPr/>
          <a:lstStyle/>
          <a:p>
            <a:r>
              <a:rPr lang="pt-BR" dirty="0" smtClean="0"/>
              <a:t>JAVA PERSISTENCE API</a:t>
            </a:r>
          </a:p>
          <a:p>
            <a:r>
              <a:rPr lang="pt-BR" dirty="0" smtClean="0"/>
              <a:t>Part 2 – JPQL &amp; Criteria API</a:t>
            </a:r>
          </a:p>
          <a:p>
            <a:pPr lvl="0" defTabSz="342900"/>
            <a:endParaRPr lang="en-US" sz="1100" spc="-150" dirty="0" smtClean="0">
              <a:solidFill>
                <a:srgbClr val="B22746">
                  <a:lumMod val="40000"/>
                  <a:lumOff val="60000"/>
                </a:srgb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YURIY OGLABYAK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b="1" dirty="0" smtClean="0"/>
              <a:t>SEPTEMBER </a:t>
            </a:r>
            <a:r>
              <a:rPr lang="en-US" b="1" dirty="0" smtClean="0"/>
              <a:t>21, </a:t>
            </a:r>
            <a:r>
              <a:rPr lang="en-US" b="1" dirty="0" smtClean="0"/>
              <a:t>2016</a:t>
            </a:r>
            <a:endParaRPr lang="en-US" b="1" dirty="0"/>
          </a:p>
        </p:txBody>
      </p:sp>
      <p:pic>
        <p:nvPicPr>
          <p:cNvPr id="8" name="Picture Placeholder 7" descr="logo_cover_5.png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35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8476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2473" y="1439863"/>
            <a:ext cx="8430768" cy="4351337"/>
          </a:xfrm>
        </p:spPr>
        <p:txBody>
          <a:bodyPr>
            <a:noAutofit/>
          </a:bodyPr>
          <a:lstStyle/>
          <a:p>
            <a:pPr>
              <a:buSzPct val="1400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444444"/>
                </a:solidFill>
              </a:rPr>
              <a:t>You’re hardcoding eager loading in your query</a:t>
            </a:r>
          </a:p>
          <a:p>
            <a:pPr>
              <a:spcAft>
                <a:spcPts val="600"/>
              </a:spcAft>
              <a:buSzPct val="1400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444444"/>
                </a:solidFill>
              </a:rPr>
              <a:t>“DISTINCT” should be used to avoid duplication if joining a collection association </a:t>
            </a:r>
          </a:p>
          <a:p>
            <a:pPr marL="0" indent="0">
              <a:buSzPct val="140000"/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   </a:t>
            </a:r>
            <a:r>
              <a:rPr lang="en-US" sz="12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SELECT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DISTINCT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h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Hotel h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LEFT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JOIN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FETCH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h.appartments</a:t>
            </a:r>
            <a:endParaRPr lang="en-US" sz="1200" dirty="0" smtClean="0">
              <a:solidFill>
                <a:srgbClr val="44444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444444"/>
                </a:solidFill>
              </a:rPr>
              <a:t>No references are allowed to fetch join associations, no alias should be defined</a:t>
            </a:r>
          </a:p>
          <a:p>
            <a:pPr marL="0" indent="0">
              <a:buNone/>
            </a:pPr>
            <a:r>
              <a:rPr lang="en-US" sz="12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	   SELECT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h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Hotel h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LEFT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JOIN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FETCH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h.appartments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a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WHERE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a.price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&lt; 4000</a:t>
            </a:r>
            <a:endParaRPr lang="en-US" sz="1200" dirty="0">
              <a:solidFill>
                <a:srgbClr val="444444"/>
              </a:solidFill>
            </a:endParaRPr>
          </a:p>
          <a:p>
            <a:pPr>
              <a:spcAft>
                <a:spcPts val="600"/>
              </a:spcAft>
              <a:buSzPct val="1400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444444"/>
                </a:solidFill>
              </a:rPr>
              <a:t>Weak support for multiple fetch joins</a:t>
            </a:r>
          </a:p>
          <a:p>
            <a:pPr marL="0" indent="0">
              <a:buNone/>
            </a:pPr>
            <a:r>
              <a:rPr lang="en-US" sz="12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   SELECT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h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Hotel h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JOIN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FETCH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h.appartments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JOIN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FETCH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h.employees</a:t>
            </a:r>
            <a:endParaRPr lang="en-US" sz="1200" dirty="0">
              <a:solidFill>
                <a:srgbClr val="44444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444444"/>
                </a:solidFill>
              </a:rPr>
              <a:t>No support for chained fetch joins</a:t>
            </a:r>
          </a:p>
          <a:p>
            <a:pPr marL="0" indent="0">
              <a:buNone/>
            </a:pPr>
            <a:r>
              <a:rPr lang="en-US" sz="12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   SELECT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h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Hotel h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JOIN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FETCH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h.appartments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JOIN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FETCH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a.visitors</a:t>
            </a:r>
            <a:endParaRPr lang="en-US" sz="1200" dirty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lvl="0" indent="0">
              <a:buClr>
                <a:srgbClr val="39C2D7"/>
              </a:buClr>
              <a:buNone/>
            </a:pPr>
            <a:endParaRPr lang="en-US" sz="200" dirty="0">
              <a:solidFill>
                <a:srgbClr val="444444"/>
              </a:solidFill>
            </a:endParaRPr>
          </a:p>
          <a:p>
            <a:pPr marL="0" lvl="0" indent="0">
              <a:buClr>
                <a:srgbClr val="39C2D7"/>
              </a:buClr>
              <a:buNone/>
            </a:pPr>
            <a:r>
              <a:rPr lang="en-US" dirty="0" smtClean="0">
                <a:solidFill>
                  <a:srgbClr val="444444"/>
                </a:solidFill>
              </a:rPr>
              <a:t>Solution: do not rely on fetch joins, use Entity Graphs</a:t>
            </a:r>
            <a:endParaRPr lang="en-US" dirty="0">
              <a:solidFill>
                <a:srgbClr val="444444"/>
              </a:solidFill>
            </a:endParaRPr>
          </a:p>
          <a:p>
            <a:pPr marL="0" indent="0">
              <a:buNone/>
            </a:pPr>
            <a:endParaRPr lang="en-US" sz="1200" dirty="0">
              <a:solidFill>
                <a:srgbClr val="44444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JOIN FETCH issues and the solution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287" y="3952651"/>
            <a:ext cx="438665" cy="4386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940" y="2343664"/>
            <a:ext cx="438665" cy="4386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071" y="3130377"/>
            <a:ext cx="438665" cy="4386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97" y="4762924"/>
            <a:ext cx="438665" cy="43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7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2" y="1235676"/>
            <a:ext cx="8379983" cy="4776186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public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AppartmentService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{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</a:t>
            </a:r>
            <a:r>
              <a:rPr lang="en-US" sz="1400" dirty="0" err="1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PersistenceContext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EntityManager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findPlazaHotels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 {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TypedQuery&lt;Hotel&gt;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q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.createQuery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</a:t>
            </a:r>
            <a:r>
              <a:rPr lang="en-US" sz="14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SELECT h FROM Hotel </a:t>
            </a:r>
            <a:r>
              <a:rPr lang="en-US" sz="14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 WHERE h.name = ‘Plaza’"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Hotel.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List&lt;Hotel&gt;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results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q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.getResultList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System.</a:t>
            </a:r>
            <a:r>
              <a:rPr lang="en-US" sz="14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out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.println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results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}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4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public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Collection&lt;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findExpensiveAppartmentsBookedByOwner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 {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String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j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"SELECT a FROM </a:t>
            </a:r>
            <a:r>
              <a:rPr lang="en-US" sz="14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 WHERE "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+ 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</a:t>
            </a:r>
            <a:r>
              <a:rPr lang="en-US" sz="1400" b="1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.hotel.owner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a.currentBooker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sz="14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a.price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&gt; 1000"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return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em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.createQuery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j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Appartment.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).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getResultList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}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 – JPQL WITH “WHERE”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90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2" y="1235676"/>
            <a:ext cx="8379983" cy="4776186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// With named </a:t>
            </a: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parameters</a:t>
            </a:r>
            <a:endParaRPr lang="en-US" sz="1400" b="1" dirty="0" smtClean="0">
              <a:solidFill>
                <a:schemeClr val="accent5">
                  <a:lumMod val="75000"/>
                </a:schemeClr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public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Collection&lt;Visitor&gt;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findVisitorsOfHotel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(Hotel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{</a:t>
            </a:r>
            <a:endParaRPr lang="en-US" sz="14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String </a:t>
            </a:r>
            <a:r>
              <a:rPr lang="en-US" sz="1400" dirty="0" err="1" smtClean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jpql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"SELECT </a:t>
            </a:r>
            <a:r>
              <a:rPr lang="en-US" sz="14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 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 </a:t>
            </a:r>
            <a:r>
              <a:rPr lang="en-US" sz="14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 JOIN </a:t>
            </a:r>
            <a:r>
              <a:rPr lang="en-US" sz="14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a.visitors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" </a:t>
            </a:r>
            <a:endParaRPr lang="en-US" sz="1400" dirty="0" smtClean="0">
              <a:solidFill>
                <a:srgbClr val="2A00FF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+ " 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WHERE </a:t>
            </a:r>
            <a:r>
              <a:rPr lang="en-US" sz="14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a.hotel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:</a:t>
            </a:r>
            <a:r>
              <a:rPr lang="en-US" sz="1400" dirty="0" err="1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appHotel</a:t>
            </a:r>
            <a:r>
              <a:rPr lang="en-US" sz="14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AND </a:t>
            </a:r>
            <a:r>
              <a:rPr lang="en-US" sz="14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a.lastBooked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en-US" sz="14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&gt;= 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:</a:t>
            </a:r>
            <a:r>
              <a:rPr lang="en-US" sz="1400" dirty="0" err="1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recentDate</a:t>
            </a:r>
            <a:r>
              <a:rPr lang="en-US" sz="14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TypedQuery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&lt;Visitor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&gt;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q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40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em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.createQuery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jpql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Visitor.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q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.setParameter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appHotel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sz="1400" b="1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 err="1" smtClean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.setParameter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400" dirty="0" err="1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recentDate</a:t>
            </a:r>
            <a:r>
              <a:rPr lang="en-US" sz="14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Date.</a:t>
            </a:r>
            <a:r>
              <a:rPr lang="en-US" sz="1400" i="1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ZonedDateTime.</a:t>
            </a:r>
            <a:r>
              <a:rPr lang="en-US" sz="1400" i="1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now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().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minusDays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(2).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toInstant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()),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TemporalType.</a:t>
            </a:r>
            <a:r>
              <a:rPr lang="en-US" sz="1400" b="1" i="1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DATE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return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q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.getResultList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b="1" dirty="0" smtClean="0">
              <a:solidFill>
                <a:schemeClr val="accent5">
                  <a:lumMod val="75000"/>
                </a:schemeClr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// With ordinal (positional) parameters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public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Collection&lt;Hotel&gt;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findHotelsForLanguages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(Collection&lt;String&gt; </a:t>
            </a:r>
            <a:r>
              <a:rPr lang="en-US" sz="1400" dirty="0" err="1" smtClean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langs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{</a:t>
            </a:r>
            <a:r>
              <a:rPr lang="en-US" sz="1400" dirty="0" smtClean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String </a:t>
            </a:r>
            <a:r>
              <a:rPr lang="en-US" sz="1400" dirty="0" err="1" smtClean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jpql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"SELECT DISTINCT h FROM Hotel h JOIN </a:t>
            </a:r>
            <a:r>
              <a:rPr lang="en-US" sz="1400" dirty="0" err="1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h.spokenLangs</a:t>
            </a:r>
            <a:r>
              <a:rPr lang="en-US" sz="14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sl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"</a:t>
            </a:r>
            <a:endParaRPr lang="en-US" sz="1400" dirty="0" smtClean="0">
              <a:solidFill>
                <a:srgbClr val="2A00FF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+ " 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WHERE </a:t>
            </a:r>
            <a:r>
              <a:rPr lang="en-US" sz="14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sl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IN </a:t>
            </a:r>
            <a:r>
              <a:rPr lang="en-US" sz="14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?1"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TypedQuery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&lt;Hotel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&gt;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q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40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em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.createQuery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jpql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Hotel.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q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.setParameter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(1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sz="1400" dirty="0" err="1" smtClean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langs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return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q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.getResultList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  <a:endParaRPr lang="en-US" sz="14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PARAMETRIC JPQL QUERIES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92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2473" y="1439863"/>
            <a:ext cx="8430768" cy="4351337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444444"/>
                </a:solidFill>
              </a:rPr>
              <a:t>Boolean predicate operators: </a:t>
            </a:r>
            <a:r>
              <a:rPr lang="en-US" dirty="0">
                <a:solidFill>
                  <a:srgbClr val="444444"/>
                </a:solidFill>
              </a:rPr>
              <a:t>AND, OR, NOT, (…)</a:t>
            </a:r>
            <a:endParaRPr lang="en-US" sz="1200" dirty="0">
              <a:solidFill>
                <a:srgbClr val="44444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444444"/>
                </a:solidFill>
              </a:rPr>
              <a:t>Value verification operators</a:t>
            </a:r>
            <a:r>
              <a:rPr lang="en-US" dirty="0" smtClean="0">
                <a:solidFill>
                  <a:srgbClr val="444444"/>
                </a:solidFill>
              </a:rPr>
              <a:t>: IS [NOT</a:t>
            </a:r>
            <a:r>
              <a:rPr lang="en-US" dirty="0">
                <a:solidFill>
                  <a:srgbClr val="444444"/>
                </a:solidFill>
              </a:rPr>
              <a:t>] </a:t>
            </a:r>
            <a:r>
              <a:rPr lang="en-US" dirty="0" smtClean="0">
                <a:solidFill>
                  <a:srgbClr val="444444"/>
                </a:solidFill>
              </a:rPr>
              <a:t>NULL</a:t>
            </a:r>
          </a:p>
          <a:p>
            <a:pPr lvl="0"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444444"/>
                </a:solidFill>
              </a:rPr>
              <a:t>Values comparison operators:</a:t>
            </a:r>
            <a:r>
              <a:rPr lang="en-US" dirty="0" smtClean="0">
                <a:solidFill>
                  <a:srgbClr val="444444"/>
                </a:solidFill>
              </a:rPr>
              <a:t> =, &lt;&gt;, &gt;, &gt;=, &lt;, </a:t>
            </a:r>
            <a:r>
              <a:rPr lang="en-US" dirty="0">
                <a:solidFill>
                  <a:srgbClr val="444444"/>
                </a:solidFill>
              </a:rPr>
              <a:t>&lt;=, [NOT] </a:t>
            </a:r>
            <a:r>
              <a:rPr lang="en-US" dirty="0" smtClean="0">
                <a:solidFill>
                  <a:srgbClr val="444444"/>
                </a:solidFill>
              </a:rPr>
              <a:t>BETWEEN</a:t>
            </a:r>
          </a:p>
          <a:p>
            <a:pPr lvl="0"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444444"/>
                </a:solidFill>
              </a:rPr>
              <a:t>Collection operations</a:t>
            </a:r>
            <a:r>
              <a:rPr lang="en-US" dirty="0" smtClean="0">
                <a:solidFill>
                  <a:srgbClr val="444444"/>
                </a:solidFill>
              </a:rPr>
              <a:t>: </a:t>
            </a:r>
            <a:r>
              <a:rPr lang="en-US" sz="1500" dirty="0" smtClean="0">
                <a:solidFill>
                  <a:srgbClr val="444444"/>
                </a:solidFill>
              </a:rPr>
              <a:t>[NOT] IN, </a:t>
            </a:r>
            <a:r>
              <a:rPr lang="en-US" sz="1500" dirty="0">
                <a:solidFill>
                  <a:srgbClr val="444444"/>
                </a:solidFill>
              </a:rPr>
              <a:t>IS [NOT] EMPTY, </a:t>
            </a:r>
            <a:r>
              <a:rPr lang="en-US" sz="1500" dirty="0" smtClean="0">
                <a:solidFill>
                  <a:srgbClr val="444444"/>
                </a:solidFill>
              </a:rPr>
              <a:t>[NOT] MEMBER [OF], SIZE, INDEX, KEY</a:t>
            </a:r>
          </a:p>
          <a:p>
            <a:pPr lvl="0"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444444"/>
                </a:solidFill>
              </a:rPr>
              <a:t>Subquery operations</a:t>
            </a:r>
            <a:r>
              <a:rPr lang="en-US" dirty="0" smtClean="0">
                <a:solidFill>
                  <a:srgbClr val="444444"/>
                </a:solidFill>
              </a:rPr>
              <a:t>: </a:t>
            </a:r>
            <a:r>
              <a:rPr lang="en-US" dirty="0">
                <a:solidFill>
                  <a:srgbClr val="444444"/>
                </a:solidFill>
              </a:rPr>
              <a:t>[NOT] </a:t>
            </a:r>
            <a:r>
              <a:rPr lang="en-US" dirty="0" smtClean="0">
                <a:solidFill>
                  <a:srgbClr val="444444"/>
                </a:solidFill>
              </a:rPr>
              <a:t>IN, [NOT] EXISTS, ALL, ANY (SOME)</a:t>
            </a:r>
          </a:p>
          <a:p>
            <a:pPr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444444"/>
                </a:solidFill>
              </a:rPr>
              <a:t>Arithmetic operations</a:t>
            </a:r>
            <a:r>
              <a:rPr lang="en-US" dirty="0">
                <a:solidFill>
                  <a:srgbClr val="444444"/>
                </a:solidFill>
              </a:rPr>
              <a:t>: +, -, *, /, ABS, SQRT, MOD</a:t>
            </a:r>
          </a:p>
          <a:p>
            <a:pPr lvl="0"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444444"/>
                </a:solidFill>
              </a:rPr>
              <a:t>String operations</a:t>
            </a:r>
            <a:r>
              <a:rPr lang="en-US" dirty="0" smtClean="0">
                <a:solidFill>
                  <a:srgbClr val="444444"/>
                </a:solidFill>
              </a:rPr>
              <a:t>: LIKE [ESCAPE], </a:t>
            </a:r>
            <a:r>
              <a:rPr lang="en-US" dirty="0">
                <a:solidFill>
                  <a:srgbClr val="444444"/>
                </a:solidFill>
              </a:rPr>
              <a:t>TRIM (LEADING / TRAILING / BOTH), </a:t>
            </a:r>
            <a:r>
              <a:rPr lang="en-US" dirty="0" smtClean="0">
                <a:solidFill>
                  <a:srgbClr val="444444"/>
                </a:solidFill>
              </a:rPr>
              <a:t>LOWER, UPPER, CONCAT, SUBSTRING, LENGTH, LOCATE</a:t>
            </a:r>
          </a:p>
          <a:p>
            <a:pPr lvl="0"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444444"/>
                </a:solidFill>
              </a:rPr>
              <a:t>Conditional operations:</a:t>
            </a:r>
            <a:r>
              <a:rPr lang="en-US" dirty="0" smtClean="0">
                <a:solidFill>
                  <a:srgbClr val="444444"/>
                </a:solidFill>
              </a:rPr>
              <a:t> CASE WHEN THEN ELSE END, NULLIF, </a:t>
            </a:r>
            <a:r>
              <a:rPr lang="en-US" dirty="0"/>
              <a:t>COALESCE</a:t>
            </a:r>
            <a:endParaRPr lang="en-US" dirty="0" smtClean="0">
              <a:solidFill>
                <a:srgbClr val="444444"/>
              </a:solidFill>
            </a:endParaRPr>
          </a:p>
          <a:p>
            <a:pPr lvl="0"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444444"/>
              </a:solidFill>
            </a:endParaRPr>
          </a:p>
          <a:p>
            <a:pPr lvl="0"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44444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JPQL EXPRESSION OPERATIONS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15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60362" y="1235676"/>
            <a:ext cx="8379983" cy="4776186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/* Checking if single-valued expression is defined */</a:t>
            </a:r>
            <a:endParaRPr lang="en-US" sz="1200" b="1" dirty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WHERE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a.hotel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4000C8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NULL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a.roomNumber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NOT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4000C8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NULL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200" b="1" dirty="0" smtClean="0">
              <a:solidFill>
                <a:schemeClr val="accent5">
                  <a:lumMod val="75000"/>
                </a:schemeClr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/* </a:t>
            </a: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Checking if </a:t>
            </a: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collection-valued </a:t>
            </a: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expression is defined </a:t>
            </a: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*/</a:t>
            </a:r>
            <a:endParaRPr lang="en-US" sz="1200" b="1" dirty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SELECT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Hotel 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 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WHERE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h.appartments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NOT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solidFill>
                  <a:srgbClr val="4000C8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EMPTY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AND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solidFill>
                  <a:srgbClr val="000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SIZE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h.appartments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 &gt; 0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200" b="1" dirty="0" smtClean="0">
              <a:solidFill>
                <a:schemeClr val="accent5">
                  <a:lumMod val="75000"/>
                </a:schemeClr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/* Using subqueries with existence check and collection path membership */</a:t>
            </a:r>
            <a:endParaRPr lang="en-US" sz="1200" b="1" dirty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SELECT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WHERE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a.status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'Free'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EXISTS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(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n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n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WHERE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n.status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'Free'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n </a:t>
            </a:r>
            <a:r>
              <a:rPr lang="en-US" sz="12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MEMBER OF 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a.closestApps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/* </a:t>
            </a: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Using IN and BETWEEN conditions */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Appartment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WHERE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a.bedType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(: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type1, :type2) </a:t>
            </a:r>
            <a:r>
              <a:rPr lang="en-US" sz="12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a.bedType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(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b.typeName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BedType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b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WHERE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b.maxPeople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BETWEEN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2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peopleMax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/* Using </a:t>
            </a: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String-related operations */</a:t>
            </a:r>
            <a:endParaRPr lang="en-US" sz="12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SELECT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h.name, </a:t>
            </a:r>
            <a:r>
              <a:rPr lang="en-US" sz="1200" dirty="0" smtClean="0">
                <a:solidFill>
                  <a:srgbClr val="000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CONCAT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'</a:t>
            </a:r>
            <a:r>
              <a:rPr lang="en-US" sz="1200" dirty="0" smtClean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Boss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'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h.owner.name), </a:t>
            </a:r>
            <a:r>
              <a:rPr lang="en-US" sz="1200" dirty="0" smtClean="0">
                <a:solidFill>
                  <a:srgbClr val="000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SUBSTRING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h.description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1, 200)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Hotel h </a:t>
            </a:r>
            <a:r>
              <a:rPr lang="en-US" sz="12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WHERE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solidFill>
                  <a:srgbClr val="000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TRIM</a:t>
            </a:r>
            <a:r>
              <a:rPr lang="en-US" sz="1200" dirty="0" smtClean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TRAILING 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h.name) </a:t>
            </a:r>
            <a:r>
              <a:rPr lang="en-US" sz="12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LIKE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'% Inn'</a:t>
            </a:r>
            <a:endParaRPr lang="en-US" sz="12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2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/* Using </a:t>
            </a: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subqueries in ALL condition */</a:t>
            </a:r>
            <a:endParaRPr lang="en-US" sz="12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h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Hotel h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WHERE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'Busy'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ALL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(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a.status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h.appartments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a);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/>
              <a:t>- JPQL </a:t>
            </a:r>
            <a:r>
              <a:rPr lang="en-US" dirty="0" smtClean="0"/>
              <a:t>EXPRESSIONS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9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60362" y="1235676"/>
            <a:ext cx="8379983" cy="4776186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COUNT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(h)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Hotel 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AVG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a.price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), </a:t>
            </a:r>
            <a:r>
              <a:rPr lang="en-US" sz="1200" dirty="0">
                <a:solidFill>
                  <a:srgbClr val="000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MIN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a.price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), </a:t>
            </a:r>
            <a:r>
              <a:rPr lang="en-US" sz="1200" dirty="0">
                <a:solidFill>
                  <a:srgbClr val="000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MAX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a.price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WHERE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a.hotel.address.city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'Lviv'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a.bedType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'Single'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 smtClean="0"/>
              <a:t>JPQL </a:t>
            </a:r>
            <a:r>
              <a:rPr lang="en-US" sz="1400" dirty="0"/>
              <a:t>supports </a:t>
            </a:r>
            <a:r>
              <a:rPr lang="en-US" sz="1400" dirty="0" smtClean="0"/>
              <a:t>these aggregate functions: </a:t>
            </a:r>
            <a:endParaRPr lang="en-US" sz="1400" dirty="0"/>
          </a:p>
          <a:p>
            <a:pPr>
              <a:spcAft>
                <a:spcPts val="0"/>
              </a:spcAft>
            </a:pPr>
            <a:r>
              <a:rPr lang="en-US" sz="1400" b="1" dirty="0"/>
              <a:t>COUNT </a:t>
            </a:r>
            <a:r>
              <a:rPr lang="en-US" sz="1400" dirty="0"/>
              <a:t>- returns a long value representing the number of elements. </a:t>
            </a:r>
          </a:p>
          <a:p>
            <a:pPr>
              <a:spcAft>
                <a:spcPts val="0"/>
              </a:spcAft>
            </a:pPr>
            <a:r>
              <a:rPr lang="en-US" sz="1400" b="1" dirty="0"/>
              <a:t>SUM </a:t>
            </a:r>
            <a:r>
              <a:rPr lang="en-US" sz="1400" dirty="0"/>
              <a:t>- returns the sum of numeric values. </a:t>
            </a:r>
          </a:p>
          <a:p>
            <a:pPr>
              <a:spcAft>
                <a:spcPts val="0"/>
              </a:spcAft>
            </a:pPr>
            <a:r>
              <a:rPr lang="en-US" sz="1400" b="1" dirty="0"/>
              <a:t>AVG </a:t>
            </a:r>
            <a:r>
              <a:rPr lang="en-US" sz="1400" dirty="0"/>
              <a:t>- returns the average of numeric values as a double value. </a:t>
            </a:r>
          </a:p>
          <a:p>
            <a:pPr>
              <a:spcAft>
                <a:spcPts val="0"/>
              </a:spcAft>
            </a:pPr>
            <a:r>
              <a:rPr lang="en-US" sz="1400" b="1" dirty="0"/>
              <a:t>MIN </a:t>
            </a:r>
            <a:r>
              <a:rPr lang="en-US" sz="1400" dirty="0"/>
              <a:t>- returns the minimum of comparable values (numeric, strings, dates). </a:t>
            </a:r>
          </a:p>
          <a:p>
            <a:pPr>
              <a:spcAft>
                <a:spcPts val="0"/>
              </a:spcAft>
            </a:pPr>
            <a:r>
              <a:rPr lang="en-US" sz="1400" b="1" dirty="0"/>
              <a:t>MAX </a:t>
            </a:r>
            <a:r>
              <a:rPr lang="en-US" sz="1400" dirty="0"/>
              <a:t>- returns the maximum of comparable values (numeric, strings, dates). 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200" b="1" dirty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SELECT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COUNT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DISTINCT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h.address.city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Hotel h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WHERE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solidFill>
                  <a:srgbClr val="000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SIZE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h.appartments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 &gt; 500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200" b="1" dirty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SELECT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dirty="0" smtClean="0">
                <a:solidFill>
                  <a:srgbClr val="000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SUM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CASE WHEN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a.price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&gt; 500)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THEN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1 </a:t>
            </a:r>
            <a:r>
              <a:rPr lang="en-US" sz="12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ELSE 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0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),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dirty="0" smtClean="0">
                <a:solidFill>
                  <a:srgbClr val="000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SUM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CASE WHEN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a.price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BETWEEN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250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500)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THEN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1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ELSE 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0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),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dirty="0" smtClean="0">
                <a:solidFill>
                  <a:srgbClr val="000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SUM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CASE WHEN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a.price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&lt; 250)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THEN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1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ELSE 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0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WHERE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a.hotel.address.city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'Lviv'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AND 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a.status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'Free'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2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JPQL AGGREGATE OPERATIONS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84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– JPQL WITH </a:t>
            </a:r>
            <a:r>
              <a:rPr lang="en-US" dirty="0" smtClean="0"/>
              <a:t>“GROUP BY / HAVING”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60362" y="1235676"/>
            <a:ext cx="8379983" cy="4776186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/* </a:t>
            </a:r>
            <a:r>
              <a:rPr lang="en-US" sz="1400" b="1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Grouping by simple type with simple condition */</a:t>
            </a:r>
            <a:endParaRPr lang="en-US" sz="1400" b="1" dirty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h.address.city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dirty="0" smtClean="0">
                <a:solidFill>
                  <a:srgbClr val="000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(h)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Hotel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Clr>
                <a:srgbClr val="39C2D7"/>
              </a:buClr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WHERE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h.stars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BETWEEN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endParaRPr lang="en-US" sz="18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GROUP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h.address.city</a:t>
            </a:r>
            <a:endParaRPr lang="en-US" sz="1400" dirty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HAVING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(h) &gt; 5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b="1" dirty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/* </a:t>
            </a:r>
            <a:r>
              <a:rPr lang="en-US" sz="1400" b="1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Grouping by entity with static sub-query in aggregate condition */</a:t>
            </a:r>
            <a:endParaRPr lang="en-US" sz="1400" b="1" dirty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h, </a:t>
            </a:r>
            <a:r>
              <a:rPr lang="en-US" sz="1400" dirty="0" smtClean="0">
                <a:solidFill>
                  <a:srgbClr val="000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AVG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a.price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Appartment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 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JOIN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a.hotel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GROUP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h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HAVING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AVG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a.price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&lt;=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solidFill>
                  <a:srgbClr val="000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AVG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av.price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Appartment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av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62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– JPQL WITH </a:t>
            </a:r>
            <a:r>
              <a:rPr lang="en-US" dirty="0" smtClean="0"/>
              <a:t>“ORDER BY”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60362" y="1235676"/>
            <a:ext cx="8379983" cy="4776186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/* </a:t>
            </a:r>
            <a:r>
              <a:rPr lang="en-US" sz="1400" b="1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Ordering by entity properties */</a:t>
            </a:r>
            <a:endParaRPr lang="en-US" sz="1400" b="1" dirty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ORDER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h.stars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DESC, </a:t>
            </a:r>
            <a:r>
              <a:rPr lang="en-US" sz="1400" dirty="0">
                <a:solidFill>
                  <a:srgbClr val="000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FUNCTION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'YEAR'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h.openedAt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 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DESC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b="1" dirty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/* </a:t>
            </a:r>
            <a:r>
              <a:rPr lang="en-US" sz="1400" b="1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Ordering by aggregate operation result with alias */</a:t>
            </a:r>
            <a:endParaRPr lang="en-US" sz="1400" b="1" dirty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SELECT</a:t>
            </a:r>
            <a:endParaRPr lang="en-US" sz="1400" dirty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h,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dirty="0" smtClean="0">
                <a:solidFill>
                  <a:srgbClr val="000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AVG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a.price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avgPrice</a:t>
            </a:r>
            <a:endParaRPr lang="en-US" sz="1400" dirty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 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JOIN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a.hotel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endParaRPr lang="en-US" sz="1400" dirty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GROUP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ORDER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avgPrice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87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059" y="932688"/>
            <a:ext cx="3426941" cy="5566899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JPQL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382494" y="1224202"/>
            <a:ext cx="7780439" cy="408253"/>
            <a:chOff x="357780" y="1435606"/>
            <a:chExt cx="7780439" cy="408253"/>
          </a:xfrm>
        </p:grpSpPr>
        <p:sp>
          <p:nvSpPr>
            <p:cNvPr id="35" name="TextBox 34"/>
            <p:cNvSpPr txBox="1"/>
            <p:nvPr/>
          </p:nvSpPr>
          <p:spPr>
            <a:xfrm>
              <a:off x="823019" y="1459785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/>
                <a:t>Structure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36" name="Group 35"/>
            <p:cNvGrpSpPr>
              <a:grpSpLocks noChangeAspect="1"/>
            </p:cNvGrpSpPr>
            <p:nvPr/>
          </p:nvGrpSpPr>
          <p:grpSpPr>
            <a:xfrm>
              <a:off x="357780" y="1435606"/>
              <a:ext cx="411480" cy="408253"/>
              <a:chOff x="448467" y="1385718"/>
              <a:chExt cx="464582" cy="464582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448467" y="1385718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97577" y="1427189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1</a:t>
                </a:r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382494" y="1856304"/>
            <a:ext cx="7780439" cy="408253"/>
            <a:chOff x="357780" y="2067708"/>
            <a:chExt cx="7780439" cy="408253"/>
          </a:xfrm>
        </p:grpSpPr>
        <p:sp>
          <p:nvSpPr>
            <p:cNvPr id="50" name="TextBox 49"/>
            <p:cNvSpPr txBox="1"/>
            <p:nvPr/>
          </p:nvSpPr>
          <p:spPr>
            <a:xfrm>
              <a:off x="823019" y="2091887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/>
                <a:t>Selection, from, joins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51" name="Group 50"/>
            <p:cNvGrpSpPr>
              <a:grpSpLocks noChangeAspect="1"/>
            </p:cNvGrpSpPr>
            <p:nvPr/>
          </p:nvGrpSpPr>
          <p:grpSpPr>
            <a:xfrm>
              <a:off x="357780" y="2067708"/>
              <a:ext cx="411480" cy="408253"/>
              <a:chOff x="448467" y="2071851"/>
              <a:chExt cx="464582" cy="464582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448467" y="2071851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499647" y="2113322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2</a:t>
                </a:r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382494" y="3078666"/>
            <a:ext cx="7780439" cy="408253"/>
            <a:chOff x="357780" y="3331911"/>
            <a:chExt cx="7780439" cy="408253"/>
          </a:xfrm>
        </p:grpSpPr>
        <p:sp>
          <p:nvSpPr>
            <p:cNvPr id="60" name="TextBox 59"/>
            <p:cNvSpPr txBox="1"/>
            <p:nvPr/>
          </p:nvSpPr>
          <p:spPr>
            <a:xfrm>
              <a:off x="823019" y="3356091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/>
                <a:t>Grouping, post-conditions, ordering</a:t>
              </a:r>
              <a:endParaRPr lang="en-US" sz="1600" dirty="0">
                <a:solidFill>
                  <a:srgbClr val="FF0000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61" name="Group 60"/>
            <p:cNvGrpSpPr>
              <a:grpSpLocks noChangeAspect="1"/>
            </p:cNvGrpSpPr>
            <p:nvPr/>
          </p:nvGrpSpPr>
          <p:grpSpPr>
            <a:xfrm>
              <a:off x="357780" y="3331911"/>
              <a:ext cx="411480" cy="408253"/>
              <a:chOff x="448467" y="3449275"/>
              <a:chExt cx="464582" cy="464582"/>
            </a:xfrm>
          </p:grpSpPr>
          <p:sp>
            <p:nvSpPr>
              <p:cNvPr id="62" name="Oval 61"/>
              <p:cNvSpPr/>
              <p:nvPr/>
            </p:nvSpPr>
            <p:spPr>
              <a:xfrm>
                <a:off x="448467" y="3449275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499648" y="3490746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4</a:t>
                </a:r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382494" y="2488406"/>
            <a:ext cx="7780439" cy="408253"/>
            <a:chOff x="357780" y="4596118"/>
            <a:chExt cx="7780439" cy="408253"/>
          </a:xfrm>
        </p:grpSpPr>
        <p:sp>
          <p:nvSpPr>
            <p:cNvPr id="34" name="TextBox 33"/>
            <p:cNvSpPr txBox="1"/>
            <p:nvPr/>
          </p:nvSpPr>
          <p:spPr>
            <a:xfrm>
              <a:off x="823019" y="4620298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>
                  <a:solidFill>
                    <a:srgbClr val="444444"/>
                  </a:solidFill>
                  <a:cs typeface="Trebuchet MS"/>
                </a:rPr>
                <a:t>Conditions, parameter types</a:t>
              </a:r>
              <a:endParaRPr lang="en-US" sz="1600" dirty="0">
                <a:solidFill>
                  <a:srgbClr val="444444"/>
                </a:solidFill>
                <a:cs typeface="Trebuchet MS"/>
              </a:endParaRPr>
            </a:p>
          </p:txBody>
        </p:sp>
        <p:grpSp>
          <p:nvGrpSpPr>
            <p:cNvPr id="38" name="Group 37"/>
            <p:cNvGrpSpPr>
              <a:grpSpLocks noChangeAspect="1"/>
            </p:cNvGrpSpPr>
            <p:nvPr/>
          </p:nvGrpSpPr>
          <p:grpSpPr>
            <a:xfrm>
              <a:off x="357780" y="4596118"/>
              <a:ext cx="411480" cy="408253"/>
              <a:chOff x="448467" y="4140826"/>
              <a:chExt cx="464582" cy="464582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448467" y="4140826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99647" y="4182297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 smtClean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6</a:t>
                </a:r>
                <a:endParaRPr lang="en-US" sz="1700" dirty="0">
                  <a:solidFill>
                    <a:schemeClr val="accent2"/>
                  </a:solidFill>
                  <a:latin typeface="Arial Black"/>
                  <a:cs typeface="Arial Black"/>
                </a:endParaRPr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382494" y="3734967"/>
            <a:ext cx="7780439" cy="408253"/>
            <a:chOff x="357780" y="3964014"/>
            <a:chExt cx="7780439" cy="408253"/>
          </a:xfrm>
        </p:grpSpPr>
        <p:sp>
          <p:nvSpPr>
            <p:cNvPr id="43" name="TextBox 42"/>
            <p:cNvSpPr txBox="1"/>
            <p:nvPr/>
          </p:nvSpPr>
          <p:spPr>
            <a:xfrm>
              <a:off x="823019" y="3988194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>
                  <a:solidFill>
                    <a:srgbClr val="444444"/>
                  </a:solidFill>
                  <a:cs typeface="Trebuchet MS"/>
                </a:rPr>
                <a:t>Bulk deletes</a:t>
              </a:r>
              <a:r>
                <a:rPr lang="en-US" sz="1600" dirty="0">
                  <a:solidFill>
                    <a:srgbClr val="444444"/>
                  </a:solidFill>
                  <a:cs typeface="Trebuchet MS"/>
                </a:rPr>
                <a:t> </a:t>
              </a:r>
              <a:r>
                <a:rPr lang="en-US" sz="1600" dirty="0" smtClean="0">
                  <a:solidFill>
                    <a:srgbClr val="444444"/>
                  </a:solidFill>
                  <a:cs typeface="Trebuchet MS"/>
                </a:rPr>
                <a:t>and updates </a:t>
              </a:r>
              <a:r>
                <a:rPr lang="en-US" sz="1600" dirty="0">
                  <a:solidFill>
                    <a:srgbClr val="FF0000"/>
                  </a:solidFill>
                </a:rPr>
                <a:t>(we </a:t>
              </a:r>
              <a:r>
                <a:rPr lang="en-US" sz="1600" dirty="0" smtClean="0">
                  <a:solidFill>
                    <a:srgbClr val="FF0000"/>
                  </a:solidFill>
                </a:rPr>
                <a:t>came here)</a:t>
              </a:r>
              <a:endParaRPr lang="en-US" sz="1600" dirty="0">
                <a:solidFill>
                  <a:srgbClr val="FF0000"/>
                </a:solidFill>
                <a:cs typeface="Trebuchet MS"/>
              </a:endParaRPr>
            </a:p>
          </p:txBody>
        </p:sp>
        <p:grpSp>
          <p:nvGrpSpPr>
            <p:cNvPr id="44" name="Group 43"/>
            <p:cNvGrpSpPr>
              <a:grpSpLocks noChangeAspect="1"/>
            </p:cNvGrpSpPr>
            <p:nvPr/>
          </p:nvGrpSpPr>
          <p:grpSpPr>
            <a:xfrm>
              <a:off x="357780" y="3964014"/>
              <a:ext cx="411480" cy="408253"/>
              <a:chOff x="448467" y="4140826"/>
              <a:chExt cx="464582" cy="464582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448467" y="4140826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99647" y="4182297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5</a:t>
                </a:r>
              </a:p>
            </p:txBody>
          </p:sp>
        </p:grpSp>
      </p:grpSp>
      <p:grpSp>
        <p:nvGrpSpPr>
          <p:cNvPr id="47" name="Group 46"/>
          <p:cNvGrpSpPr/>
          <p:nvPr/>
        </p:nvGrpSpPr>
        <p:grpSpPr>
          <a:xfrm>
            <a:off x="382494" y="5031261"/>
            <a:ext cx="7780439" cy="408253"/>
            <a:chOff x="357780" y="3964014"/>
            <a:chExt cx="7780439" cy="408253"/>
          </a:xfrm>
        </p:grpSpPr>
        <p:sp>
          <p:nvSpPr>
            <p:cNvPr id="49" name="TextBox 48"/>
            <p:cNvSpPr txBox="1"/>
            <p:nvPr/>
          </p:nvSpPr>
          <p:spPr>
            <a:xfrm>
              <a:off x="823019" y="3988194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>
                  <a:solidFill>
                    <a:srgbClr val="444444"/>
                  </a:solidFill>
                  <a:cs typeface="Trebuchet MS"/>
                </a:rPr>
                <a:t>Named queries, native queries</a:t>
              </a:r>
              <a:endParaRPr lang="en-US" sz="1600" dirty="0">
                <a:solidFill>
                  <a:srgbClr val="444444"/>
                </a:solidFill>
                <a:cs typeface="Trebuchet MS"/>
              </a:endParaRPr>
            </a:p>
          </p:txBody>
        </p:sp>
        <p:grpSp>
          <p:nvGrpSpPr>
            <p:cNvPr id="54" name="Group 53"/>
            <p:cNvGrpSpPr>
              <a:grpSpLocks noChangeAspect="1"/>
            </p:cNvGrpSpPr>
            <p:nvPr/>
          </p:nvGrpSpPr>
          <p:grpSpPr>
            <a:xfrm>
              <a:off x="357780" y="3964014"/>
              <a:ext cx="411480" cy="408253"/>
              <a:chOff x="448467" y="4140826"/>
              <a:chExt cx="464582" cy="464582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448467" y="4140826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499647" y="4182297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5</a:t>
                </a:r>
              </a:p>
            </p:txBody>
          </p:sp>
        </p:grpSp>
      </p:grpSp>
      <p:grpSp>
        <p:nvGrpSpPr>
          <p:cNvPr id="65" name="Group 64"/>
          <p:cNvGrpSpPr/>
          <p:nvPr/>
        </p:nvGrpSpPr>
        <p:grpSpPr>
          <a:xfrm>
            <a:off x="382494" y="4392140"/>
            <a:ext cx="7780439" cy="408253"/>
            <a:chOff x="357780" y="3964014"/>
            <a:chExt cx="7780439" cy="408253"/>
          </a:xfrm>
        </p:grpSpPr>
        <p:sp>
          <p:nvSpPr>
            <p:cNvPr id="66" name="TextBox 65"/>
            <p:cNvSpPr txBox="1"/>
            <p:nvPr/>
          </p:nvSpPr>
          <p:spPr>
            <a:xfrm>
              <a:off x="823019" y="3988194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>
                  <a:solidFill>
                    <a:srgbClr val="444444"/>
                  </a:solidFill>
                  <a:cs typeface="Trebuchet MS"/>
                </a:rPr>
                <a:t>Query polymorphism, type check and casting</a:t>
              </a:r>
              <a:endParaRPr lang="en-US" sz="1600" dirty="0">
                <a:solidFill>
                  <a:srgbClr val="444444"/>
                </a:solidFill>
                <a:cs typeface="Trebuchet MS"/>
              </a:endParaRPr>
            </a:p>
          </p:txBody>
        </p:sp>
        <p:grpSp>
          <p:nvGrpSpPr>
            <p:cNvPr id="67" name="Group 66"/>
            <p:cNvGrpSpPr>
              <a:grpSpLocks noChangeAspect="1"/>
            </p:cNvGrpSpPr>
            <p:nvPr/>
          </p:nvGrpSpPr>
          <p:grpSpPr>
            <a:xfrm>
              <a:off x="357780" y="3964014"/>
              <a:ext cx="411480" cy="408253"/>
              <a:chOff x="448467" y="4140826"/>
              <a:chExt cx="464582" cy="464582"/>
            </a:xfrm>
          </p:grpSpPr>
          <p:sp>
            <p:nvSpPr>
              <p:cNvPr id="68" name="Oval 67"/>
              <p:cNvSpPr/>
              <p:nvPr/>
            </p:nvSpPr>
            <p:spPr>
              <a:xfrm>
                <a:off x="448467" y="4140826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499647" y="4182297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5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2436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2" y="1235676"/>
            <a:ext cx="8379983" cy="4776186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// Query updates only state fields and single-value entity fields.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raisePricesForHotels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(Collection&lt;Hotel&gt;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double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smtClean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raise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{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Query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q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em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.createQuery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"UPDATE </a:t>
            </a:r>
            <a:r>
              <a:rPr lang="en-US" sz="14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"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+ 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 </a:t>
            </a:r>
            <a:r>
              <a:rPr lang="en-US" sz="14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SET </a:t>
            </a:r>
            <a:r>
              <a:rPr lang="en-US" sz="1400" b="1" dirty="0" err="1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a.prevInfo.price</a:t>
            </a:r>
            <a:r>
              <a:rPr lang="en-US" sz="14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</a:t>
            </a:r>
            <a:r>
              <a:rPr lang="en-US" sz="14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a.price</a:t>
            </a:r>
            <a:r>
              <a:rPr lang="en-US" sz="14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a.price</a:t>
            </a:r>
            <a:r>
              <a:rPr lang="en-US" sz="14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(</a:t>
            </a:r>
            <a:r>
              <a:rPr lang="en-US" sz="14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a.price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* :factor</a:t>
            </a:r>
            <a:r>
              <a:rPr lang="en-US" sz="14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"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+ 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 </a:t>
            </a:r>
            <a:r>
              <a:rPr lang="en-US" sz="14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WHERE </a:t>
            </a:r>
            <a:r>
              <a:rPr lang="en-US" sz="14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a.hotel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IN :hotels"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</a:t>
            </a:r>
            <a:r>
              <a:rPr lang="en-US" sz="1400" dirty="0" err="1" smtClean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q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.setParameter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"hotels"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</a:t>
            </a:r>
            <a:r>
              <a:rPr lang="en-US" sz="1400" dirty="0" err="1" smtClean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q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.setParameter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"factor"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sz="1400" dirty="0" smtClean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raise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return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q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.executeUpdate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4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deleteArchivedAppartments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(Date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archivedSince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 {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Query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q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</a:t>
            </a:r>
            <a:r>
              <a:rPr lang="en-US" sz="140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em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.createQuery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"DELETE FROM </a:t>
            </a:r>
            <a:r>
              <a:rPr lang="en-US" sz="14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"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+ 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 </a:t>
            </a:r>
            <a:r>
              <a:rPr lang="en-US" sz="14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WHERE </a:t>
            </a:r>
            <a:r>
              <a:rPr lang="en-US" sz="14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a.lastModified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BETWEEN ?1 AND </a:t>
            </a:r>
            <a:r>
              <a:rPr lang="en-US" sz="1400" b="1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CURRENT_TIMESTAMP</a:t>
            </a:r>
            <a:r>
              <a:rPr lang="en-US" sz="14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"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+ 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 AND </a:t>
            </a:r>
            <a:r>
              <a:rPr lang="en-US" sz="14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a.availabilityStatus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com.epam.jpa.AppartmentStatus.Archived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</a:t>
            </a:r>
            <a:r>
              <a:rPr lang="en-US" sz="1400" dirty="0" err="1" smtClean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q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.setParameter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(1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sz="1400" dirty="0" err="1" smtClean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archivedSince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TemporalType.</a:t>
            </a:r>
            <a:r>
              <a:rPr lang="en-US" sz="14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TIMESTAMP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return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q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.executeUpdate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  <a:endParaRPr lang="en-US" sz="14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 – JPQL DELETE &amp; UPDATE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21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059" y="932688"/>
            <a:ext cx="3426941" cy="5566899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357780" y="1435606"/>
            <a:ext cx="7780439" cy="408253"/>
            <a:chOff x="357780" y="1435606"/>
            <a:chExt cx="7780439" cy="408253"/>
          </a:xfrm>
        </p:grpSpPr>
        <p:sp>
          <p:nvSpPr>
            <p:cNvPr id="35" name="TextBox 34"/>
            <p:cNvSpPr txBox="1"/>
            <p:nvPr/>
          </p:nvSpPr>
          <p:spPr>
            <a:xfrm>
              <a:off x="823019" y="1459785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/>
                <a:t>Search approaches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36" name="Group 35"/>
            <p:cNvGrpSpPr>
              <a:grpSpLocks noChangeAspect="1"/>
            </p:cNvGrpSpPr>
            <p:nvPr/>
          </p:nvGrpSpPr>
          <p:grpSpPr>
            <a:xfrm>
              <a:off x="357780" y="1435606"/>
              <a:ext cx="411480" cy="408253"/>
              <a:chOff x="448467" y="1385718"/>
              <a:chExt cx="464582" cy="464582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448467" y="1385718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97577" y="1427189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1</a:t>
                </a:r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357780" y="3331694"/>
            <a:ext cx="7780439" cy="408253"/>
            <a:chOff x="357780" y="2067708"/>
            <a:chExt cx="7780439" cy="408253"/>
          </a:xfrm>
        </p:grpSpPr>
        <p:sp>
          <p:nvSpPr>
            <p:cNvPr id="50" name="TextBox 49"/>
            <p:cNvSpPr txBox="1"/>
            <p:nvPr/>
          </p:nvSpPr>
          <p:spPr>
            <a:xfrm>
              <a:off x="823019" y="2091887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>
                  <a:solidFill>
                    <a:srgbClr val="444444"/>
                  </a:solidFill>
                  <a:cs typeface="Trebuchet MS"/>
                </a:rPr>
                <a:t>Query tuning, hints, entity graphs</a:t>
              </a:r>
              <a:endParaRPr lang="en-US" sz="1600" dirty="0">
                <a:solidFill>
                  <a:srgbClr val="444444"/>
                </a:solidFill>
                <a:cs typeface="Trebuchet MS"/>
              </a:endParaRPr>
            </a:p>
          </p:txBody>
        </p:sp>
        <p:grpSp>
          <p:nvGrpSpPr>
            <p:cNvPr id="51" name="Group 50"/>
            <p:cNvGrpSpPr>
              <a:grpSpLocks noChangeAspect="1"/>
            </p:cNvGrpSpPr>
            <p:nvPr/>
          </p:nvGrpSpPr>
          <p:grpSpPr>
            <a:xfrm>
              <a:off x="357780" y="2067708"/>
              <a:ext cx="411480" cy="408253"/>
              <a:chOff x="448467" y="2071851"/>
              <a:chExt cx="464582" cy="464582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448467" y="2071851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499647" y="2113322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2</a:t>
                </a:r>
              </a:p>
            </p:txBody>
          </p:sp>
        </p:grpSp>
      </p:grpSp>
      <p:grpSp>
        <p:nvGrpSpPr>
          <p:cNvPr id="23" name="Group 22"/>
          <p:cNvGrpSpPr/>
          <p:nvPr/>
        </p:nvGrpSpPr>
        <p:grpSpPr>
          <a:xfrm>
            <a:off x="357780" y="2094701"/>
            <a:ext cx="7780439" cy="408253"/>
            <a:chOff x="357780" y="2699810"/>
            <a:chExt cx="7780439" cy="408253"/>
          </a:xfrm>
        </p:grpSpPr>
        <p:sp>
          <p:nvSpPr>
            <p:cNvPr id="55" name="TextBox 54"/>
            <p:cNvSpPr txBox="1"/>
            <p:nvPr/>
          </p:nvSpPr>
          <p:spPr>
            <a:xfrm>
              <a:off x="823019" y="2723989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/>
                <a:t>JPQL</a:t>
              </a:r>
            </a:p>
          </p:txBody>
        </p:sp>
        <p:grpSp>
          <p:nvGrpSpPr>
            <p:cNvPr id="56" name="Group 55"/>
            <p:cNvGrpSpPr>
              <a:grpSpLocks noChangeAspect="1"/>
            </p:cNvGrpSpPr>
            <p:nvPr/>
          </p:nvGrpSpPr>
          <p:grpSpPr>
            <a:xfrm>
              <a:off x="357780" y="2699810"/>
              <a:ext cx="411480" cy="408253"/>
              <a:chOff x="448467" y="2760563"/>
              <a:chExt cx="464582" cy="464582"/>
            </a:xfrm>
          </p:grpSpPr>
          <p:sp>
            <p:nvSpPr>
              <p:cNvPr id="57" name="Oval 56"/>
              <p:cNvSpPr/>
              <p:nvPr/>
            </p:nvSpPr>
            <p:spPr>
              <a:xfrm>
                <a:off x="448467" y="2760563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499647" y="2802034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3</a:t>
                </a:r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357780" y="2748742"/>
            <a:ext cx="7780439" cy="408253"/>
            <a:chOff x="357780" y="3964014"/>
            <a:chExt cx="7780439" cy="408253"/>
          </a:xfrm>
        </p:grpSpPr>
        <p:sp>
          <p:nvSpPr>
            <p:cNvPr id="65" name="TextBox 64"/>
            <p:cNvSpPr txBox="1"/>
            <p:nvPr/>
          </p:nvSpPr>
          <p:spPr>
            <a:xfrm>
              <a:off x="823019" y="3988194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/>
                <a:t>Criteria API</a:t>
              </a:r>
            </a:p>
          </p:txBody>
        </p:sp>
        <p:grpSp>
          <p:nvGrpSpPr>
            <p:cNvPr id="66" name="Group 65"/>
            <p:cNvGrpSpPr>
              <a:grpSpLocks noChangeAspect="1"/>
            </p:cNvGrpSpPr>
            <p:nvPr/>
          </p:nvGrpSpPr>
          <p:grpSpPr>
            <a:xfrm>
              <a:off x="357780" y="3964014"/>
              <a:ext cx="411480" cy="408253"/>
              <a:chOff x="448467" y="4140826"/>
              <a:chExt cx="464582" cy="464582"/>
            </a:xfrm>
          </p:grpSpPr>
          <p:sp>
            <p:nvSpPr>
              <p:cNvPr id="67" name="Oval 66"/>
              <p:cNvSpPr/>
              <p:nvPr/>
            </p:nvSpPr>
            <p:spPr>
              <a:xfrm>
                <a:off x="448467" y="4140826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499647" y="4182297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5</a:t>
                </a:r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357780" y="3965721"/>
            <a:ext cx="7780439" cy="408253"/>
            <a:chOff x="357780" y="3964014"/>
            <a:chExt cx="7780439" cy="408253"/>
          </a:xfrm>
        </p:grpSpPr>
        <p:sp>
          <p:nvSpPr>
            <p:cNvPr id="30" name="TextBox 29"/>
            <p:cNvSpPr txBox="1"/>
            <p:nvPr/>
          </p:nvSpPr>
          <p:spPr>
            <a:xfrm>
              <a:off x="823019" y="3988194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>
                  <a:solidFill>
                    <a:srgbClr val="444444"/>
                  </a:solidFill>
                  <a:cs typeface="Trebuchet MS"/>
                </a:rPr>
                <a:t>Adaptations</a:t>
              </a:r>
              <a:r>
                <a:rPr lang="en-US" sz="1600" dirty="0">
                  <a:solidFill>
                    <a:srgbClr val="444444"/>
                  </a:solidFill>
                  <a:cs typeface="Trebuchet MS"/>
                </a:rPr>
                <a:t>: Spring Data, </a:t>
              </a:r>
              <a:r>
                <a:rPr lang="en-US" sz="1600" dirty="0" err="1">
                  <a:solidFill>
                    <a:srgbClr val="444444"/>
                  </a:solidFill>
                  <a:cs typeface="Trebuchet MS"/>
                </a:rPr>
                <a:t>QueryDSL</a:t>
              </a:r>
              <a:endParaRPr lang="en-US" sz="1600" dirty="0">
                <a:solidFill>
                  <a:srgbClr val="444444"/>
                </a:solidFill>
                <a:cs typeface="Trebuchet MS"/>
              </a:endParaRPr>
            </a:p>
          </p:txBody>
        </p: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>
              <a:off x="357780" y="3964014"/>
              <a:ext cx="411480" cy="408253"/>
              <a:chOff x="448467" y="4140826"/>
              <a:chExt cx="464582" cy="464582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448467" y="4140826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99647" y="4182297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5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621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POLYMORPHISM IN QUERIES 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0362" y="1235676"/>
            <a:ext cx="8379983" cy="47761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 smtClean="0"/>
              <a:t>Functions and keywords related to polymorphism: </a:t>
            </a:r>
            <a:endParaRPr lang="en-US" sz="1400" dirty="0"/>
          </a:p>
          <a:p>
            <a:pPr>
              <a:spcAft>
                <a:spcPts val="0"/>
              </a:spcAft>
            </a:pPr>
            <a:r>
              <a:rPr lang="en-US" sz="1400" b="1" dirty="0" smtClean="0"/>
              <a:t>TYPE(&lt;entity variable&gt;) </a:t>
            </a:r>
            <a:r>
              <a:rPr lang="en-US" sz="1400" dirty="0" smtClean="0"/>
              <a:t>- </a:t>
            </a:r>
            <a:r>
              <a:rPr lang="en-US" sz="1400" dirty="0"/>
              <a:t>returns </a:t>
            </a:r>
            <a:r>
              <a:rPr lang="en-US" sz="1400" dirty="0" smtClean="0"/>
              <a:t>class of an entity</a:t>
            </a:r>
          </a:p>
          <a:p>
            <a:pPr>
              <a:spcAft>
                <a:spcPts val="0"/>
              </a:spcAft>
            </a:pPr>
            <a:r>
              <a:rPr lang="en-US" sz="1400" b="1" dirty="0" smtClean="0"/>
              <a:t>OBJECT(</a:t>
            </a:r>
            <a:r>
              <a:rPr lang="en-US" sz="1400" b="1" dirty="0"/>
              <a:t>&lt;entity variable</a:t>
            </a:r>
            <a:r>
              <a:rPr lang="en-US" sz="1400" b="1" dirty="0" smtClean="0"/>
              <a:t>&gt;)</a:t>
            </a:r>
            <a:r>
              <a:rPr lang="en-US" sz="1400" b="1" dirty="0"/>
              <a:t> </a:t>
            </a:r>
            <a:r>
              <a:rPr lang="en-US" sz="1400" dirty="0" smtClean="0"/>
              <a:t>– can be used in selection as visualization, no impact</a:t>
            </a:r>
            <a:endParaRPr lang="en-US" sz="1400" b="1" dirty="0"/>
          </a:p>
          <a:p>
            <a:pPr>
              <a:spcAft>
                <a:spcPts val="0"/>
              </a:spcAft>
            </a:pPr>
            <a:r>
              <a:rPr lang="en-US" sz="1400" b="1" dirty="0" smtClean="0"/>
              <a:t>Object – </a:t>
            </a:r>
            <a:r>
              <a:rPr lang="en-US" sz="1400" dirty="0" smtClean="0"/>
              <a:t>represents parent for all entities within a persistence unit</a:t>
            </a:r>
            <a:endParaRPr lang="en-US" sz="1400" dirty="0"/>
          </a:p>
          <a:p>
            <a:pPr>
              <a:spcAft>
                <a:spcPts val="0"/>
              </a:spcAft>
            </a:pPr>
            <a:r>
              <a:rPr lang="en-US" sz="1400" b="1" dirty="0" smtClean="0"/>
              <a:t>TREAT(&lt;entity association&gt; AS &lt;sub-type&gt;) </a:t>
            </a:r>
            <a:r>
              <a:rPr lang="en-US" sz="1400" dirty="0" smtClean="0"/>
              <a:t>– casts associated entity(</a:t>
            </a:r>
            <a:r>
              <a:rPr lang="en-US" sz="1400" dirty="0" err="1" smtClean="0"/>
              <a:t>ies</a:t>
            </a:r>
            <a:r>
              <a:rPr lang="en-US" sz="1400" dirty="0" smtClean="0"/>
              <a:t>) to certain type</a:t>
            </a:r>
            <a:endParaRPr lang="en-US" sz="1400" dirty="0"/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4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b="1" dirty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smtClean="0">
                <a:solidFill>
                  <a:srgbClr val="000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OBJECT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(b)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Building b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smtClean="0">
                <a:solidFill>
                  <a:srgbClr val="000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TYPE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(b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(Cinema, Theatre)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4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DELETE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Object o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smtClean="0">
                <a:solidFill>
                  <a:srgbClr val="000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TYPE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(o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 = :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classOfEntityToClear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4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v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a.visitors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v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WHERE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a.roomType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'Penthouse'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smtClean="0">
                <a:solidFill>
                  <a:srgbClr val="000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TREAT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(v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VipClient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).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cardType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'Gold'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v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smtClean="0">
                <a:solidFill>
                  <a:srgbClr val="000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TREAT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a.visitors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VipVisitor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 v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WHERE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a.roomType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'Penthouse'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2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2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16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2473" y="1439863"/>
            <a:ext cx="8430768" cy="4909662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444444"/>
                </a:solidFill>
              </a:rPr>
              <a:t>Dynamic: JPQL (built from String) </a:t>
            </a:r>
            <a:r>
              <a:rPr lang="en-US" dirty="0" smtClean="0">
                <a:solidFill>
                  <a:schemeClr val="bg2"/>
                </a:solidFill>
              </a:rPr>
              <a:t>or Criteria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44444"/>
                </a:solidFill>
              </a:rPr>
              <a:t>Dynamic native: SQL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444444"/>
                </a:solidFill>
              </a:rPr>
              <a:t>Static “Named”: JPQL (declared by annotation)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444444"/>
                </a:solidFill>
              </a:rPr>
              <a:t>Static </a:t>
            </a:r>
            <a:r>
              <a:rPr lang="en-US" dirty="0">
                <a:solidFill>
                  <a:srgbClr val="444444"/>
                </a:solidFill>
              </a:rPr>
              <a:t>“Named” native: </a:t>
            </a:r>
            <a:r>
              <a:rPr lang="en-US" dirty="0" smtClean="0">
                <a:solidFill>
                  <a:srgbClr val="444444"/>
                </a:solidFill>
              </a:rPr>
              <a:t>SQL (</a:t>
            </a:r>
            <a:r>
              <a:rPr lang="en-US" dirty="0">
                <a:solidFill>
                  <a:srgbClr val="444444"/>
                </a:solidFill>
              </a:rPr>
              <a:t>declared by annotation</a:t>
            </a:r>
            <a:r>
              <a:rPr lang="en-US" dirty="0" smtClean="0">
                <a:solidFill>
                  <a:srgbClr val="444444"/>
                </a:solidFill>
              </a:rPr>
              <a:t>)</a:t>
            </a:r>
            <a:endParaRPr lang="en-US" dirty="0">
              <a:solidFill>
                <a:srgbClr val="444444"/>
              </a:solidFill>
            </a:endParaRPr>
          </a:p>
          <a:p>
            <a:pPr lvl="0"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444444"/>
                </a:solidFill>
              </a:rPr>
              <a:t>Programmatic “Named”: JPQL </a:t>
            </a:r>
            <a:r>
              <a:rPr lang="en-US" dirty="0" smtClean="0">
                <a:solidFill>
                  <a:schemeClr val="bg2"/>
                </a:solidFill>
              </a:rPr>
              <a:t>or Criteria </a:t>
            </a:r>
            <a:r>
              <a:rPr lang="en-US" dirty="0" smtClean="0">
                <a:solidFill>
                  <a:srgbClr val="444444"/>
                </a:solidFill>
              </a:rPr>
              <a:t>(dynamically</a:t>
            </a:r>
            <a:r>
              <a:rPr lang="en-US" dirty="0" smtClean="0"/>
              <a:t> pre-registered, </a:t>
            </a:r>
            <a:r>
              <a:rPr lang="en-US" dirty="0" smtClean="0">
                <a:solidFill>
                  <a:srgbClr val="444444"/>
                </a:solidFill>
              </a:rPr>
              <a:t>JPA 2.1)</a:t>
            </a:r>
          </a:p>
          <a:p>
            <a:pPr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44444"/>
                </a:solidFill>
              </a:rPr>
              <a:t>Programmatic “Named</a:t>
            </a:r>
            <a:r>
              <a:rPr lang="en-US" dirty="0" smtClean="0">
                <a:solidFill>
                  <a:srgbClr val="444444"/>
                </a:solidFill>
              </a:rPr>
              <a:t>” native: SQL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rgbClr val="444444"/>
                </a:solidFill>
              </a:rPr>
              <a:t>(dynamically</a:t>
            </a:r>
            <a:r>
              <a:rPr lang="en-US" dirty="0"/>
              <a:t> pre-registered, </a:t>
            </a:r>
            <a:r>
              <a:rPr lang="en-US" dirty="0">
                <a:solidFill>
                  <a:srgbClr val="444444"/>
                </a:solidFill>
              </a:rPr>
              <a:t>JPA 2.1)</a:t>
            </a:r>
          </a:p>
          <a:p>
            <a:pPr lvl="0"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444444"/>
              </a:solidFill>
            </a:endParaRPr>
          </a:p>
          <a:p>
            <a:pPr marL="0" lvl="0" indent="0">
              <a:buClr>
                <a:srgbClr val="39C2D7"/>
              </a:buClr>
              <a:buNone/>
            </a:pPr>
            <a:endParaRPr lang="en-US" sz="1200" dirty="0" smtClean="0">
              <a:solidFill>
                <a:srgbClr val="44444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JPA QUERY DECLARATION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17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2473" y="1439863"/>
            <a:ext cx="8430768" cy="4909662"/>
          </a:xfrm>
        </p:spPr>
        <p:txBody>
          <a:bodyPr>
            <a:noAutofit/>
          </a:bodyPr>
          <a:lstStyle/>
          <a:p>
            <a:pPr marL="0" indent="0">
              <a:spcAft>
                <a:spcPts val="1200"/>
              </a:spcAft>
              <a:buClr>
                <a:srgbClr val="39C2D7"/>
              </a:buClr>
              <a:buNone/>
            </a:pPr>
            <a:endParaRPr lang="en-US" dirty="0" smtClean="0">
              <a:solidFill>
                <a:srgbClr val="444444"/>
              </a:solidFill>
            </a:endParaRPr>
          </a:p>
          <a:p>
            <a:pPr>
              <a:spcAft>
                <a:spcPts val="12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444444"/>
                </a:solidFill>
              </a:rPr>
              <a:t>Maintainability: hard-coded table and column names</a:t>
            </a:r>
          </a:p>
          <a:p>
            <a:pPr>
              <a:spcAft>
                <a:spcPts val="12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444444"/>
                </a:solidFill>
              </a:rPr>
              <a:t>Consistency: may use SQL syntax not supported on other databases</a:t>
            </a:r>
          </a:p>
          <a:p>
            <a:pPr>
              <a:spcAft>
                <a:spcPts val="12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444444"/>
                </a:solidFill>
              </a:rPr>
              <a:t>Integrity: inserts, </a:t>
            </a:r>
            <a:r>
              <a:rPr lang="en-US" dirty="0">
                <a:solidFill>
                  <a:srgbClr val="444444"/>
                </a:solidFill>
              </a:rPr>
              <a:t>u</a:t>
            </a:r>
            <a:r>
              <a:rPr lang="en-US" dirty="0" smtClean="0">
                <a:solidFill>
                  <a:srgbClr val="444444"/>
                </a:solidFill>
              </a:rPr>
              <a:t>pdates and deletes bypass second-level cache</a:t>
            </a:r>
          </a:p>
          <a:p>
            <a:pPr>
              <a:spcAft>
                <a:spcPts val="12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444444"/>
                </a:solidFill>
              </a:rPr>
              <a:t>Flexibility: No named parameters support, collection operations, builder etc.</a:t>
            </a:r>
          </a:p>
          <a:p>
            <a:pPr lvl="0">
              <a:spcAft>
                <a:spcPts val="12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44444"/>
              </a:solidFill>
            </a:endParaRPr>
          </a:p>
          <a:p>
            <a:pPr lvl="0">
              <a:spcAft>
                <a:spcPts val="12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44444"/>
              </a:solidFill>
            </a:endParaRPr>
          </a:p>
          <a:p>
            <a:pPr lvl="0">
              <a:spcAft>
                <a:spcPts val="12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444444"/>
                </a:solidFill>
              </a:rPr>
              <a:t>Performance: can give better execution time in certain cases</a:t>
            </a:r>
            <a:endParaRPr lang="en-US" dirty="0">
              <a:solidFill>
                <a:srgbClr val="444444"/>
              </a:solidFill>
            </a:endParaRPr>
          </a:p>
          <a:p>
            <a:pPr lvl="0">
              <a:spcAft>
                <a:spcPts val="12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444444"/>
                </a:solidFill>
              </a:rPr>
              <a:t>Access to advanced SQL features</a:t>
            </a:r>
            <a:endParaRPr lang="en-US" sz="1200" dirty="0">
              <a:solidFill>
                <a:srgbClr val="44444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JPA NATIVE QUERIES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352474" y="1439863"/>
            <a:ext cx="1613060" cy="295466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DRAWBACKS</a:t>
            </a:r>
            <a:endParaRPr lang="en-US" dirty="0"/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352473" y="4038051"/>
            <a:ext cx="1613062" cy="295466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BENEFITS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97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2" y="1235676"/>
            <a:ext cx="8379983" cy="4776186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AppartmentService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{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</a:t>
            </a:r>
            <a:r>
              <a:rPr lang="en-US" sz="1400" dirty="0" smtClean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</a:t>
            </a:r>
            <a:r>
              <a:rPr lang="en-US" sz="1400" dirty="0" err="1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PersistenceContext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EntityManager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4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// </a:t>
            </a:r>
            <a:r>
              <a:rPr lang="en-US" sz="14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Object[] {Long, String, Long, String</a:t>
            </a:r>
            <a:r>
              <a:rPr lang="en-US" sz="1400" dirty="0" smtClean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</a:t>
            </a:r>
            <a:r>
              <a:rPr lang="en-US" sz="1400" dirty="0" smtClean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</a:t>
            </a:r>
            <a:r>
              <a:rPr lang="en-US" sz="1400" dirty="0" err="1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SuppressWarnings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"unchecked"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public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List&lt;Object[]&gt;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findUnmappedHotelsAndAppartments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 {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Query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q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em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.createNativeQuery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</a:t>
            </a:r>
            <a:r>
              <a:rPr lang="en-US" sz="14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SELECT h.id AS </a:t>
            </a:r>
            <a:r>
              <a:rPr lang="en-US" sz="14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hotel_id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h.name as </a:t>
            </a:r>
            <a:r>
              <a:rPr lang="en-US" sz="14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hotel_name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sz="14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+ 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 a.id AS </a:t>
            </a:r>
            <a:r>
              <a:rPr lang="en-US" sz="14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appart_id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sz="14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a.name 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AS </a:t>
            </a:r>
            <a:r>
              <a:rPr lang="en-US" sz="14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appart_name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"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+ 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 FROM hotels h FULL JOIN </a:t>
            </a:r>
            <a:r>
              <a:rPr lang="en-US" sz="14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appartments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 ON </a:t>
            </a:r>
            <a:r>
              <a:rPr lang="en-US" sz="14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a.hotel_id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h.id "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+ 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 WHERE </a:t>
            </a:r>
            <a:r>
              <a:rPr lang="en-US" sz="14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a.hotel_id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IS NULL OR h.id IS NULL</a:t>
            </a:r>
            <a:r>
              <a:rPr lang="en-US" sz="14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return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q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.getResultList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();</a:t>
            </a:r>
            <a:endParaRPr lang="en-US" sz="14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}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  <a:endParaRPr lang="en-US" sz="14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 – NATIVE QUERY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04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2" y="1235676"/>
            <a:ext cx="8379983" cy="4776186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</a:t>
            </a:r>
            <a:r>
              <a:rPr lang="en-US" sz="1200" dirty="0" err="1" smtClean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NamedQuery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(name=</a:t>
            </a:r>
            <a:r>
              <a:rPr lang="en-US" sz="12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dirty="0" err="1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Hotels.findByStars</a:t>
            </a:r>
            <a:r>
              <a:rPr lang="en-US" sz="12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endParaRPr lang="uk-UA" sz="1200" dirty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query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"SELECT h FROM Hotel h WHERE 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h.stars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:stars</a:t>
            </a:r>
            <a:r>
              <a:rPr lang="en-US" sz="12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</a:t>
            </a:r>
            <a:r>
              <a:rPr lang="en-US" sz="1200" dirty="0" err="1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NamedNativeQuery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(name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200" b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b="1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Appartments.deleteVisitors</a:t>
            </a:r>
            <a:r>
              <a:rPr lang="en-US" sz="1200" b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query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"DELETE FROM </a:t>
            </a:r>
            <a:r>
              <a:rPr lang="en-US" sz="1200" dirty="0" err="1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appartment_visitor</a:t>
            </a:r>
            <a:r>
              <a:rPr lang="en-US" sz="12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+ 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 </a:t>
            </a:r>
            <a:r>
              <a:rPr lang="en-US" sz="12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WHERE 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appartment_id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?1 AND 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visitor_id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IN (?2, ?</a:t>
            </a:r>
            <a:r>
              <a:rPr lang="en-US" sz="12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3)"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200" dirty="0" smtClean="0">
              <a:solidFill>
                <a:srgbClr val="646464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Clr>
                <a:srgbClr val="39C2D7"/>
              </a:buClr>
              <a:buNone/>
            </a:pPr>
            <a:r>
              <a:rPr lang="en-US" sz="1200" dirty="0" smtClean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@Entity</a:t>
            </a:r>
            <a:r>
              <a:rPr lang="uk-UA" sz="1200" dirty="0" smtClean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Hotel 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r>
              <a:rPr lang="uk-UA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smtClean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...</a:t>
            </a:r>
            <a:endParaRPr lang="en-US" sz="1200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uk-UA" sz="12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200" b="1" dirty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public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AppartmentService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200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</a:t>
            </a:r>
            <a:r>
              <a:rPr lang="en-US" sz="12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public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Collection&lt;Hotel&gt;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findHotelsByStars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stars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 {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TypedQuery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&lt;Hotel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&gt;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q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em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.createNamedQuery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Hotels.findByStars</a:t>
            </a:r>
            <a:r>
              <a:rPr lang="en-US" sz="12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lang="en-US" sz="1200" dirty="0" smtClean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Hotel.</a:t>
            </a:r>
            <a:r>
              <a:rPr lang="en-US" sz="1200" b="1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2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</a:t>
            </a:r>
            <a:r>
              <a:rPr lang="en-US" sz="1200" dirty="0" err="1" smtClean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q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.setParameter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"stars"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stars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</a:t>
            </a:r>
            <a:r>
              <a:rPr lang="en-US" sz="12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return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q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.getResultList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}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</a:t>
            </a:r>
            <a:r>
              <a:rPr lang="en-US" sz="12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public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void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deleteAppartmentVisitors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(Long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Long...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visitorIds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 {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Query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q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em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.createNamedQuery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200" b="1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Appartments.deleteVisitors</a:t>
            </a:r>
            <a:r>
              <a:rPr lang="en-US" sz="1200" b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</a:t>
            </a:r>
            <a:r>
              <a:rPr lang="en-US" sz="1200" dirty="0" err="1" smtClean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q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.setParameter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(1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for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0;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&lt;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visitorIds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length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+= </a:t>
            </a:r>
            <a:r>
              <a:rPr lang="uk-UA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2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{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</a:t>
            </a:r>
            <a:r>
              <a:rPr lang="en-US" sz="1200" dirty="0" err="1" smtClean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q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.setParameter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(2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visitorIds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[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]);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</a:t>
            </a:r>
            <a:r>
              <a:rPr lang="en-US" sz="1200" dirty="0" err="1" smtClean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q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.setParameter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(3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visitorIds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Math.</a:t>
            </a:r>
            <a:r>
              <a:rPr lang="en-US" sz="12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min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+ 1,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visitorIds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length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- 1)]);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}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}</a:t>
            </a:r>
            <a:r>
              <a:rPr lang="en-US" sz="1200" dirty="0" smtClean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...</a:t>
            </a:r>
            <a:endParaRPr lang="en-US" sz="1200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 – STATIC NAMED QUERIES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80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2" y="1235676"/>
            <a:ext cx="8379983" cy="4776186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AppartmentService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{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200" dirty="0" smtClean="0">
              <a:solidFill>
                <a:srgbClr val="646464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@</a:t>
            </a:r>
            <a:r>
              <a:rPr lang="en-US" sz="1200" dirty="0" err="1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PostConstruct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</a:t>
            </a:r>
            <a:r>
              <a:rPr lang="en-US" sz="12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public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initMyQueries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 {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String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sql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"SELECT a.id AS </a:t>
            </a:r>
            <a:r>
              <a:rPr lang="en-US" sz="1200" b="1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appartmentId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a.</a:t>
            </a:r>
            <a:r>
              <a:rPr lang="en-US" sz="1200" b="1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name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"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+ 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 </a:t>
            </a:r>
            <a:r>
              <a:rPr lang="en-US" sz="12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COUNT(</a:t>
            </a:r>
            <a:r>
              <a:rPr lang="en-US" sz="1200" dirty="0" err="1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av.visitor_id</a:t>
            </a:r>
            <a:r>
              <a:rPr lang="en-US" sz="12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 AS </a:t>
            </a:r>
            <a:r>
              <a:rPr lang="en-US" sz="1200" b="1" dirty="0" err="1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visitorsCount</a:t>
            </a:r>
            <a:r>
              <a:rPr lang="en-US" sz="12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 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appartments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 "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+ 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 LEFT JOIN 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appartment_visitors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av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ON 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av.appartment_id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a.id "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+ 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 </a:t>
            </a:r>
            <a:r>
              <a:rPr lang="en-US" sz="12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GROUP 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BY a.id, a.name"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Query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q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em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.createNativeQuery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sql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</a:t>
            </a:r>
            <a:r>
              <a:rPr lang="en-US" sz="120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em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.getEntityManagerFactory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().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addNamedQuery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Appartments.selectShortInfo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q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}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2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Clr>
                <a:srgbClr val="39C2D7"/>
              </a:buClr>
              <a:buNone/>
            </a:pPr>
            <a:r>
              <a:rPr lang="en-US" sz="1200" dirty="0" smtClean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</a:t>
            </a:r>
            <a:r>
              <a:rPr lang="en-US" sz="12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// </a:t>
            </a:r>
            <a:r>
              <a:rPr lang="en-US" sz="1200" dirty="0" smtClean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Example with default mapping from native query result to Java Bean.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Clr>
                <a:srgbClr val="39C2D7"/>
              </a:buClr>
              <a:buNone/>
            </a:pPr>
            <a:r>
              <a:rPr lang="en-US" sz="12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//  Custom mapping can be defined over @</a:t>
            </a:r>
            <a:r>
              <a:rPr lang="en-US" sz="1200" dirty="0" err="1" smtClean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SqlResultSetMapping</a:t>
            </a:r>
            <a:r>
              <a:rPr lang="en-US" sz="1200" dirty="0" smtClean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with included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Clr>
                <a:srgbClr val="39C2D7"/>
              </a:buClr>
              <a:buNone/>
            </a:pPr>
            <a:r>
              <a:rPr lang="en-US" sz="1200" dirty="0" smtClean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//  @</a:t>
            </a:r>
            <a:r>
              <a:rPr lang="en-US" sz="1200" dirty="0" err="1" smtClean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EntityResult</a:t>
            </a:r>
            <a:r>
              <a:rPr lang="en-US" sz="12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@</a:t>
            </a:r>
            <a:r>
              <a:rPr lang="en-US" sz="1200" dirty="0" err="1" smtClean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ColumnResult</a:t>
            </a:r>
            <a:r>
              <a:rPr lang="en-US" sz="1200" dirty="0" smtClean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sz="12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</a:t>
            </a:r>
            <a:r>
              <a:rPr lang="en-US" sz="1200" dirty="0" err="1" smtClean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ConstructorResult</a:t>
            </a:r>
            <a:endParaRPr lang="en-US" sz="12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</a:t>
            </a:r>
            <a:r>
              <a:rPr lang="en-US" sz="12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public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Collection&lt;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AppartmentInfo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&gt; 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getAppartmentsShortInfo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(Long </a:t>
            </a:r>
            <a:r>
              <a:rPr lang="en-US" sz="1200" dirty="0" err="1" smtClean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hotelId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 {</a:t>
            </a:r>
            <a:endParaRPr lang="en-US" sz="12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TypedQuery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&lt;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AppartmentInfo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&gt;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q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em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.createNamedQuery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</a:t>
            </a:r>
            <a:r>
              <a:rPr lang="en-US" sz="12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Appartments.getShortInfo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AppartmentInfo.</a:t>
            </a: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</a:t>
            </a:r>
            <a:r>
              <a:rPr lang="en-US" sz="1200" dirty="0" err="1" smtClean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q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.setParameter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(1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</a:t>
            </a:r>
            <a:r>
              <a:rPr lang="en-US" sz="12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return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q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.getResultList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}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 smtClean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...</a:t>
            </a:r>
            <a:endParaRPr lang="en-US" sz="1200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 – PROGRAMMED NAMED QUERIES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74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059" y="932688"/>
            <a:ext cx="3426941" cy="5566899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JPQL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382494" y="1224202"/>
            <a:ext cx="7780439" cy="408253"/>
            <a:chOff x="357780" y="1435606"/>
            <a:chExt cx="7780439" cy="408253"/>
          </a:xfrm>
        </p:grpSpPr>
        <p:sp>
          <p:nvSpPr>
            <p:cNvPr id="35" name="TextBox 34"/>
            <p:cNvSpPr txBox="1"/>
            <p:nvPr/>
          </p:nvSpPr>
          <p:spPr>
            <a:xfrm>
              <a:off x="823019" y="1459785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/>
                <a:t>Structure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36" name="Group 35"/>
            <p:cNvGrpSpPr>
              <a:grpSpLocks noChangeAspect="1"/>
            </p:cNvGrpSpPr>
            <p:nvPr/>
          </p:nvGrpSpPr>
          <p:grpSpPr>
            <a:xfrm>
              <a:off x="357780" y="1435606"/>
              <a:ext cx="411480" cy="408253"/>
              <a:chOff x="448467" y="1385718"/>
              <a:chExt cx="464582" cy="464582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448467" y="1385718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97577" y="1427189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1</a:t>
                </a:r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382494" y="1856304"/>
            <a:ext cx="7780439" cy="408253"/>
            <a:chOff x="357780" y="2067708"/>
            <a:chExt cx="7780439" cy="408253"/>
          </a:xfrm>
        </p:grpSpPr>
        <p:sp>
          <p:nvSpPr>
            <p:cNvPr id="50" name="TextBox 49"/>
            <p:cNvSpPr txBox="1"/>
            <p:nvPr/>
          </p:nvSpPr>
          <p:spPr>
            <a:xfrm>
              <a:off x="823019" y="2091887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/>
                <a:t>Selection, from, joins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51" name="Group 50"/>
            <p:cNvGrpSpPr>
              <a:grpSpLocks noChangeAspect="1"/>
            </p:cNvGrpSpPr>
            <p:nvPr/>
          </p:nvGrpSpPr>
          <p:grpSpPr>
            <a:xfrm>
              <a:off x="357780" y="2067708"/>
              <a:ext cx="411480" cy="408253"/>
              <a:chOff x="448467" y="2071851"/>
              <a:chExt cx="464582" cy="464582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448467" y="2071851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499647" y="2113322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2</a:t>
                </a:r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382494" y="3078666"/>
            <a:ext cx="7780439" cy="408253"/>
            <a:chOff x="357780" y="3331911"/>
            <a:chExt cx="7780439" cy="408253"/>
          </a:xfrm>
        </p:grpSpPr>
        <p:sp>
          <p:nvSpPr>
            <p:cNvPr id="60" name="TextBox 59"/>
            <p:cNvSpPr txBox="1"/>
            <p:nvPr/>
          </p:nvSpPr>
          <p:spPr>
            <a:xfrm>
              <a:off x="823019" y="3356091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/>
                <a:t>Grouping, post-conditions, ordering</a:t>
              </a:r>
              <a:endParaRPr lang="en-US" sz="1600" dirty="0">
                <a:solidFill>
                  <a:srgbClr val="FF0000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61" name="Group 60"/>
            <p:cNvGrpSpPr>
              <a:grpSpLocks noChangeAspect="1"/>
            </p:cNvGrpSpPr>
            <p:nvPr/>
          </p:nvGrpSpPr>
          <p:grpSpPr>
            <a:xfrm>
              <a:off x="357780" y="3331911"/>
              <a:ext cx="411480" cy="408253"/>
              <a:chOff x="448467" y="3449275"/>
              <a:chExt cx="464582" cy="464582"/>
            </a:xfrm>
          </p:grpSpPr>
          <p:sp>
            <p:nvSpPr>
              <p:cNvPr id="62" name="Oval 61"/>
              <p:cNvSpPr/>
              <p:nvPr/>
            </p:nvSpPr>
            <p:spPr>
              <a:xfrm>
                <a:off x="448467" y="3449275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499648" y="3490746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4</a:t>
                </a:r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382494" y="2488406"/>
            <a:ext cx="7780439" cy="408253"/>
            <a:chOff x="357780" y="4596118"/>
            <a:chExt cx="7780439" cy="408253"/>
          </a:xfrm>
        </p:grpSpPr>
        <p:sp>
          <p:nvSpPr>
            <p:cNvPr id="34" name="TextBox 33"/>
            <p:cNvSpPr txBox="1"/>
            <p:nvPr/>
          </p:nvSpPr>
          <p:spPr>
            <a:xfrm>
              <a:off x="823019" y="4620298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>
                  <a:solidFill>
                    <a:srgbClr val="444444"/>
                  </a:solidFill>
                  <a:cs typeface="Trebuchet MS"/>
                </a:rPr>
                <a:t>Conditions, parameter types</a:t>
              </a:r>
              <a:endParaRPr lang="en-US" sz="1600" dirty="0">
                <a:solidFill>
                  <a:srgbClr val="444444"/>
                </a:solidFill>
                <a:cs typeface="Trebuchet MS"/>
              </a:endParaRPr>
            </a:p>
          </p:txBody>
        </p:sp>
        <p:grpSp>
          <p:nvGrpSpPr>
            <p:cNvPr id="38" name="Group 37"/>
            <p:cNvGrpSpPr>
              <a:grpSpLocks noChangeAspect="1"/>
            </p:cNvGrpSpPr>
            <p:nvPr/>
          </p:nvGrpSpPr>
          <p:grpSpPr>
            <a:xfrm>
              <a:off x="357780" y="4596118"/>
              <a:ext cx="411480" cy="408253"/>
              <a:chOff x="448467" y="4140826"/>
              <a:chExt cx="464582" cy="464582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448467" y="4140826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99647" y="4182297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 smtClean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6</a:t>
                </a:r>
                <a:endParaRPr lang="en-US" sz="1700" dirty="0">
                  <a:solidFill>
                    <a:schemeClr val="accent2"/>
                  </a:solidFill>
                  <a:latin typeface="Arial Black"/>
                  <a:cs typeface="Arial Black"/>
                </a:endParaRPr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382494" y="3734967"/>
            <a:ext cx="7780439" cy="408253"/>
            <a:chOff x="357780" y="3964014"/>
            <a:chExt cx="7780439" cy="408253"/>
          </a:xfrm>
        </p:grpSpPr>
        <p:sp>
          <p:nvSpPr>
            <p:cNvPr id="43" name="TextBox 42"/>
            <p:cNvSpPr txBox="1"/>
            <p:nvPr/>
          </p:nvSpPr>
          <p:spPr>
            <a:xfrm>
              <a:off x="823019" y="3988194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>
                  <a:solidFill>
                    <a:srgbClr val="444444"/>
                  </a:solidFill>
                  <a:cs typeface="Trebuchet MS"/>
                </a:rPr>
                <a:t>Bulk deletes</a:t>
              </a:r>
              <a:r>
                <a:rPr lang="en-US" sz="1600" dirty="0">
                  <a:solidFill>
                    <a:srgbClr val="444444"/>
                  </a:solidFill>
                  <a:cs typeface="Trebuchet MS"/>
                </a:rPr>
                <a:t> </a:t>
              </a:r>
              <a:r>
                <a:rPr lang="en-US" sz="1600" dirty="0" smtClean="0">
                  <a:solidFill>
                    <a:srgbClr val="444444"/>
                  </a:solidFill>
                  <a:cs typeface="Trebuchet MS"/>
                </a:rPr>
                <a:t>and updates</a:t>
              </a:r>
              <a:endParaRPr lang="en-US" sz="1600" dirty="0">
                <a:solidFill>
                  <a:srgbClr val="FF0000"/>
                </a:solidFill>
                <a:cs typeface="Trebuchet MS"/>
              </a:endParaRPr>
            </a:p>
          </p:txBody>
        </p:sp>
        <p:grpSp>
          <p:nvGrpSpPr>
            <p:cNvPr id="44" name="Group 43"/>
            <p:cNvGrpSpPr>
              <a:grpSpLocks noChangeAspect="1"/>
            </p:cNvGrpSpPr>
            <p:nvPr/>
          </p:nvGrpSpPr>
          <p:grpSpPr>
            <a:xfrm>
              <a:off x="357780" y="3964014"/>
              <a:ext cx="411480" cy="408253"/>
              <a:chOff x="448467" y="4140826"/>
              <a:chExt cx="464582" cy="464582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448467" y="4140826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99647" y="4182297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5</a:t>
                </a:r>
              </a:p>
            </p:txBody>
          </p:sp>
        </p:grpSp>
      </p:grpSp>
      <p:grpSp>
        <p:nvGrpSpPr>
          <p:cNvPr id="47" name="Group 46"/>
          <p:cNvGrpSpPr/>
          <p:nvPr/>
        </p:nvGrpSpPr>
        <p:grpSpPr>
          <a:xfrm>
            <a:off x="382494" y="5031261"/>
            <a:ext cx="7780439" cy="408253"/>
            <a:chOff x="357780" y="3964014"/>
            <a:chExt cx="7780439" cy="408253"/>
          </a:xfrm>
        </p:grpSpPr>
        <p:sp>
          <p:nvSpPr>
            <p:cNvPr id="49" name="TextBox 48"/>
            <p:cNvSpPr txBox="1"/>
            <p:nvPr/>
          </p:nvSpPr>
          <p:spPr>
            <a:xfrm>
              <a:off x="823019" y="3988194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>
                  <a:solidFill>
                    <a:srgbClr val="444444"/>
                  </a:solidFill>
                  <a:cs typeface="Trebuchet MS"/>
                </a:rPr>
                <a:t>Named queries, native queries </a:t>
              </a:r>
              <a:r>
                <a:rPr lang="en-US" sz="1600" dirty="0">
                  <a:solidFill>
                    <a:srgbClr val="FF0000"/>
                  </a:solidFill>
                </a:rPr>
                <a:t>(we </a:t>
              </a:r>
              <a:r>
                <a:rPr lang="en-US" sz="1600" dirty="0" smtClean="0">
                  <a:solidFill>
                    <a:srgbClr val="FF0000"/>
                  </a:solidFill>
                </a:rPr>
                <a:t>were </a:t>
              </a:r>
              <a:r>
                <a:rPr lang="en-US" sz="1600" dirty="0">
                  <a:solidFill>
                    <a:srgbClr val="FF0000"/>
                  </a:solidFill>
                </a:rPr>
                <a:t>here)</a:t>
              </a:r>
              <a:endParaRPr lang="en-US" sz="1600" dirty="0">
                <a:solidFill>
                  <a:srgbClr val="444444"/>
                </a:solidFill>
                <a:cs typeface="Trebuchet MS"/>
              </a:endParaRPr>
            </a:p>
          </p:txBody>
        </p:sp>
        <p:grpSp>
          <p:nvGrpSpPr>
            <p:cNvPr id="54" name="Group 53"/>
            <p:cNvGrpSpPr>
              <a:grpSpLocks noChangeAspect="1"/>
            </p:cNvGrpSpPr>
            <p:nvPr/>
          </p:nvGrpSpPr>
          <p:grpSpPr>
            <a:xfrm>
              <a:off x="357780" y="3964014"/>
              <a:ext cx="411480" cy="408253"/>
              <a:chOff x="448467" y="4140826"/>
              <a:chExt cx="464582" cy="464582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448467" y="4140826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499647" y="4182297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5</a:t>
                </a:r>
              </a:p>
            </p:txBody>
          </p:sp>
        </p:grpSp>
      </p:grpSp>
      <p:grpSp>
        <p:nvGrpSpPr>
          <p:cNvPr id="65" name="Group 64"/>
          <p:cNvGrpSpPr/>
          <p:nvPr/>
        </p:nvGrpSpPr>
        <p:grpSpPr>
          <a:xfrm>
            <a:off x="382494" y="4392140"/>
            <a:ext cx="7780439" cy="408253"/>
            <a:chOff x="357780" y="3964014"/>
            <a:chExt cx="7780439" cy="408253"/>
          </a:xfrm>
        </p:grpSpPr>
        <p:sp>
          <p:nvSpPr>
            <p:cNvPr id="66" name="TextBox 65"/>
            <p:cNvSpPr txBox="1"/>
            <p:nvPr/>
          </p:nvSpPr>
          <p:spPr>
            <a:xfrm>
              <a:off x="823019" y="3988194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>
                  <a:solidFill>
                    <a:srgbClr val="444444"/>
                  </a:solidFill>
                  <a:cs typeface="Trebuchet MS"/>
                </a:rPr>
                <a:t>Query polymorphism, type check and casting</a:t>
              </a:r>
              <a:endParaRPr lang="en-US" sz="1600" dirty="0">
                <a:solidFill>
                  <a:srgbClr val="444444"/>
                </a:solidFill>
                <a:cs typeface="Trebuchet MS"/>
              </a:endParaRPr>
            </a:p>
          </p:txBody>
        </p:sp>
        <p:grpSp>
          <p:nvGrpSpPr>
            <p:cNvPr id="67" name="Group 66"/>
            <p:cNvGrpSpPr>
              <a:grpSpLocks noChangeAspect="1"/>
            </p:cNvGrpSpPr>
            <p:nvPr/>
          </p:nvGrpSpPr>
          <p:grpSpPr>
            <a:xfrm>
              <a:off x="357780" y="3964014"/>
              <a:ext cx="411480" cy="408253"/>
              <a:chOff x="448467" y="4140826"/>
              <a:chExt cx="464582" cy="464582"/>
            </a:xfrm>
          </p:grpSpPr>
          <p:sp>
            <p:nvSpPr>
              <p:cNvPr id="68" name="Oval 67"/>
              <p:cNvSpPr/>
              <p:nvPr/>
            </p:nvSpPr>
            <p:spPr>
              <a:xfrm>
                <a:off x="448467" y="4140826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499647" y="4182297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5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193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059" y="932688"/>
            <a:ext cx="3426941" cy="5566899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CRITERIA API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382494" y="1224202"/>
            <a:ext cx="7780439" cy="408253"/>
            <a:chOff x="357780" y="1435606"/>
            <a:chExt cx="7780439" cy="408253"/>
          </a:xfrm>
        </p:grpSpPr>
        <p:sp>
          <p:nvSpPr>
            <p:cNvPr id="35" name="TextBox 34"/>
            <p:cNvSpPr txBox="1"/>
            <p:nvPr/>
          </p:nvSpPr>
          <p:spPr>
            <a:xfrm>
              <a:off x="823019" y="1459785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/>
                <a:t>Structure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36" name="Group 35"/>
            <p:cNvGrpSpPr>
              <a:grpSpLocks noChangeAspect="1"/>
            </p:cNvGrpSpPr>
            <p:nvPr/>
          </p:nvGrpSpPr>
          <p:grpSpPr>
            <a:xfrm>
              <a:off x="357780" y="1435606"/>
              <a:ext cx="411480" cy="408253"/>
              <a:chOff x="448467" y="1385718"/>
              <a:chExt cx="464582" cy="464582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448467" y="1385718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97577" y="1427189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1</a:t>
                </a:r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382494" y="1856304"/>
            <a:ext cx="7780439" cy="408253"/>
            <a:chOff x="357780" y="2067708"/>
            <a:chExt cx="7780439" cy="408253"/>
          </a:xfrm>
        </p:grpSpPr>
        <p:sp>
          <p:nvSpPr>
            <p:cNvPr id="50" name="TextBox 49"/>
            <p:cNvSpPr txBox="1"/>
            <p:nvPr/>
          </p:nvSpPr>
          <p:spPr>
            <a:xfrm>
              <a:off x="823019" y="2091887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/>
                <a:t>From, joins, selection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51" name="Group 50"/>
            <p:cNvGrpSpPr>
              <a:grpSpLocks noChangeAspect="1"/>
            </p:cNvGrpSpPr>
            <p:nvPr/>
          </p:nvGrpSpPr>
          <p:grpSpPr>
            <a:xfrm>
              <a:off x="357780" y="2067708"/>
              <a:ext cx="411480" cy="408253"/>
              <a:chOff x="448467" y="2071851"/>
              <a:chExt cx="464582" cy="464582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448467" y="2071851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499647" y="2113322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2</a:t>
                </a:r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382494" y="3078666"/>
            <a:ext cx="7780439" cy="408253"/>
            <a:chOff x="357780" y="3331911"/>
            <a:chExt cx="7780439" cy="408253"/>
          </a:xfrm>
        </p:grpSpPr>
        <p:sp>
          <p:nvSpPr>
            <p:cNvPr id="60" name="TextBox 59"/>
            <p:cNvSpPr txBox="1"/>
            <p:nvPr/>
          </p:nvSpPr>
          <p:spPr>
            <a:xfrm>
              <a:off x="823019" y="3356091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/>
                <a:t>Grouping, ordering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61" name="Group 60"/>
            <p:cNvGrpSpPr>
              <a:grpSpLocks noChangeAspect="1"/>
            </p:cNvGrpSpPr>
            <p:nvPr/>
          </p:nvGrpSpPr>
          <p:grpSpPr>
            <a:xfrm>
              <a:off x="357780" y="3331911"/>
              <a:ext cx="411480" cy="408253"/>
              <a:chOff x="448467" y="3449275"/>
              <a:chExt cx="464582" cy="464582"/>
            </a:xfrm>
          </p:grpSpPr>
          <p:sp>
            <p:nvSpPr>
              <p:cNvPr id="62" name="Oval 61"/>
              <p:cNvSpPr/>
              <p:nvPr/>
            </p:nvSpPr>
            <p:spPr>
              <a:xfrm>
                <a:off x="448467" y="3449275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499648" y="3490746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4</a:t>
                </a:r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382494" y="2488406"/>
            <a:ext cx="7780439" cy="408253"/>
            <a:chOff x="357780" y="4596118"/>
            <a:chExt cx="7780439" cy="408253"/>
          </a:xfrm>
        </p:grpSpPr>
        <p:sp>
          <p:nvSpPr>
            <p:cNvPr id="34" name="TextBox 33"/>
            <p:cNvSpPr txBox="1"/>
            <p:nvPr/>
          </p:nvSpPr>
          <p:spPr>
            <a:xfrm>
              <a:off x="823019" y="4620298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>
                  <a:solidFill>
                    <a:srgbClr val="444444"/>
                  </a:solidFill>
                  <a:cs typeface="Trebuchet MS"/>
                </a:rPr>
                <a:t>Conditions, parameters</a:t>
              </a:r>
              <a:endParaRPr lang="en-US" sz="1600" dirty="0">
                <a:solidFill>
                  <a:srgbClr val="444444"/>
                </a:solidFill>
                <a:cs typeface="Trebuchet MS"/>
              </a:endParaRPr>
            </a:p>
          </p:txBody>
        </p:sp>
        <p:grpSp>
          <p:nvGrpSpPr>
            <p:cNvPr id="38" name="Group 37"/>
            <p:cNvGrpSpPr>
              <a:grpSpLocks noChangeAspect="1"/>
            </p:cNvGrpSpPr>
            <p:nvPr/>
          </p:nvGrpSpPr>
          <p:grpSpPr>
            <a:xfrm>
              <a:off x="357780" y="4596118"/>
              <a:ext cx="411480" cy="408253"/>
              <a:chOff x="448467" y="4140826"/>
              <a:chExt cx="464582" cy="464582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448467" y="4140826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99647" y="4182297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 smtClean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6</a:t>
                </a:r>
                <a:endParaRPr lang="en-US" sz="1700" dirty="0">
                  <a:solidFill>
                    <a:schemeClr val="accent2"/>
                  </a:solidFill>
                  <a:latin typeface="Arial Black"/>
                  <a:cs typeface="Arial Black"/>
                </a:endParaRPr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382494" y="3734967"/>
            <a:ext cx="7780439" cy="408253"/>
            <a:chOff x="357780" y="3964014"/>
            <a:chExt cx="7780439" cy="408253"/>
          </a:xfrm>
        </p:grpSpPr>
        <p:sp>
          <p:nvSpPr>
            <p:cNvPr id="43" name="TextBox 42"/>
            <p:cNvSpPr txBox="1"/>
            <p:nvPr/>
          </p:nvSpPr>
          <p:spPr>
            <a:xfrm>
              <a:off x="823019" y="3988194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>
                  <a:solidFill>
                    <a:srgbClr val="444444"/>
                  </a:solidFill>
                  <a:cs typeface="Trebuchet MS"/>
                </a:rPr>
                <a:t>Bulk deletes</a:t>
              </a:r>
              <a:r>
                <a:rPr lang="en-US" sz="1600" dirty="0">
                  <a:solidFill>
                    <a:srgbClr val="444444"/>
                  </a:solidFill>
                  <a:cs typeface="Trebuchet MS"/>
                </a:rPr>
                <a:t> </a:t>
              </a:r>
              <a:r>
                <a:rPr lang="en-US" sz="1600" dirty="0" smtClean="0">
                  <a:solidFill>
                    <a:srgbClr val="444444"/>
                  </a:solidFill>
                  <a:cs typeface="Trebuchet MS"/>
                </a:rPr>
                <a:t>and updates (JPA 2.1)</a:t>
              </a:r>
              <a:endParaRPr lang="en-US" sz="1600" dirty="0">
                <a:solidFill>
                  <a:srgbClr val="444444"/>
                </a:solidFill>
                <a:cs typeface="Trebuchet MS"/>
              </a:endParaRPr>
            </a:p>
          </p:txBody>
        </p:sp>
        <p:grpSp>
          <p:nvGrpSpPr>
            <p:cNvPr id="44" name="Group 43"/>
            <p:cNvGrpSpPr>
              <a:grpSpLocks noChangeAspect="1"/>
            </p:cNvGrpSpPr>
            <p:nvPr/>
          </p:nvGrpSpPr>
          <p:grpSpPr>
            <a:xfrm>
              <a:off x="357780" y="3964014"/>
              <a:ext cx="411480" cy="408253"/>
              <a:chOff x="448467" y="4140826"/>
              <a:chExt cx="464582" cy="464582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448467" y="4140826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99647" y="4182297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5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725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2" y="1235676"/>
            <a:ext cx="8416169" cy="4776186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public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AppartmentService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{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</a:t>
            </a:r>
            <a:r>
              <a:rPr lang="en-US" sz="1400" dirty="0" err="1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PersistenceContext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EntityManager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4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// </a:t>
            </a: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SELECT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h </a:t>
            </a: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FROM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Hotel </a:t>
            </a: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h</a:t>
            </a:r>
            <a:endParaRPr lang="en-US" sz="1400" dirty="0">
              <a:solidFill>
                <a:schemeClr val="accent5">
                  <a:lumMod val="75000"/>
                </a:schemeClr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public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findHotelsByAPI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   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CriteriaBuilder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smtClean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builder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40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em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.getCriteriaBuilder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();</a:t>
            </a:r>
            <a:endParaRPr lang="en-US" sz="14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CriteriaQuery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&lt;Hotel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criteriaQuery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400" dirty="0" err="1" smtClean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builder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.createQuery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Hotel.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Root&lt;Hotel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&gt; </a:t>
            </a:r>
            <a:r>
              <a:rPr lang="en-US" sz="1400" dirty="0" smtClean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criteriaQuery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Hotel.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   </a:t>
            </a:r>
            <a:r>
              <a:rPr lang="en-US" sz="1400" dirty="0" err="1" smtClean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criteriaQuery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</a:t>
            </a:r>
            <a:r>
              <a:rPr lang="en-US" sz="1400" b="1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select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 smtClean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TypedQuery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&lt;Hotel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&gt;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query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em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.createQuery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criteriaQuery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   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System.</a:t>
            </a:r>
            <a:r>
              <a:rPr lang="en-US" sz="1400" b="1" i="1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out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.println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query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.getResultList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());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}</a:t>
            </a:r>
            <a:endParaRPr lang="en-US" sz="14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 – SELECT BY CRITERIA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82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CRITERIA API INTERFACES</a:t>
            </a:r>
            <a:endParaRPr lang="en-US" dirty="0"/>
          </a:p>
        </p:txBody>
      </p:sp>
      <p:sp>
        <p:nvSpPr>
          <p:cNvPr id="2" name="Left Brace 1"/>
          <p:cNvSpPr/>
          <p:nvPr/>
        </p:nvSpPr>
        <p:spPr>
          <a:xfrm>
            <a:off x="640936" y="2273172"/>
            <a:ext cx="256374" cy="1717703"/>
          </a:xfrm>
          <a:prstGeom prst="leftBrace">
            <a:avLst>
              <a:gd name="adj1" fmla="val 71666"/>
              <a:gd name="adj2" fmla="val 4950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e 4"/>
          <p:cNvSpPr/>
          <p:nvPr/>
        </p:nvSpPr>
        <p:spPr>
          <a:xfrm>
            <a:off x="1274764" y="3132024"/>
            <a:ext cx="160931" cy="405926"/>
          </a:xfrm>
          <a:prstGeom prst="leftBrace">
            <a:avLst>
              <a:gd name="adj1" fmla="val 71666"/>
              <a:gd name="adj2" fmla="val 4950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38385" y="1497357"/>
            <a:ext cx="280080" cy="15705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153686" y="2089438"/>
            <a:ext cx="34179" cy="12455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23020" y="1150229"/>
            <a:ext cx="2025349" cy="32820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464547"/>
                </a:solidFill>
              </a:rPr>
              <a:t>CriteriaQuery</a:t>
            </a:r>
            <a:r>
              <a:rPr lang="en-US" dirty="0" smtClean="0">
                <a:solidFill>
                  <a:srgbClr val="464547"/>
                </a:solidFill>
              </a:rPr>
              <a:t>&lt;S&gt;</a:t>
            </a:r>
            <a:endParaRPr lang="en-US" dirty="0">
              <a:solidFill>
                <a:srgbClr val="464547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80778" y="1742743"/>
            <a:ext cx="1671423" cy="32820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64547"/>
                </a:solidFill>
              </a:rPr>
              <a:t>Subquery&lt;S&gt;</a:t>
            </a:r>
            <a:endParaRPr lang="en-US" dirty="0">
              <a:solidFill>
                <a:srgbClr val="464547"/>
              </a:solidFill>
            </a:endParaRPr>
          </a:p>
        </p:txBody>
      </p:sp>
      <p:sp>
        <p:nvSpPr>
          <p:cNvPr id="20" name="Left Brace 19"/>
          <p:cNvSpPr/>
          <p:nvPr/>
        </p:nvSpPr>
        <p:spPr>
          <a:xfrm rot="5400000" flipH="1">
            <a:off x="2787863" y="1302619"/>
            <a:ext cx="239284" cy="2508594"/>
          </a:xfrm>
          <a:prstGeom prst="leftBrace">
            <a:avLst>
              <a:gd name="adj1" fmla="val 71666"/>
              <a:gd name="adj2" fmla="val 4621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322163" y="4143599"/>
            <a:ext cx="1516159" cy="32820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464547"/>
                </a:solidFill>
              </a:rPr>
              <a:t>Selection&lt;S&gt; </a:t>
            </a:r>
            <a:endParaRPr lang="en-US" dirty="0">
              <a:solidFill>
                <a:srgbClr val="464547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5367476" y="1572014"/>
            <a:ext cx="516791" cy="7590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993275" y="1572014"/>
            <a:ext cx="330613" cy="7590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606041" y="1169152"/>
            <a:ext cx="1127515" cy="32820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464547"/>
                </a:solidFill>
              </a:rPr>
              <a:t>Root&lt;E&gt; </a:t>
            </a:r>
            <a:endParaRPr lang="en-US" dirty="0">
              <a:solidFill>
                <a:srgbClr val="464547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4469452" y="1572014"/>
            <a:ext cx="1267424" cy="16582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870458" y="1169152"/>
            <a:ext cx="1298961" cy="32820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464547"/>
                </a:solidFill>
              </a:rPr>
              <a:t>Join&lt;E, R&gt; </a:t>
            </a:r>
            <a:endParaRPr lang="en-US" dirty="0">
              <a:solidFill>
                <a:srgbClr val="464547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7339777" y="1572014"/>
            <a:ext cx="1162928" cy="7590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Left Brace 36"/>
          <p:cNvSpPr/>
          <p:nvPr/>
        </p:nvSpPr>
        <p:spPr>
          <a:xfrm rot="5400000" flipH="1">
            <a:off x="2488650" y="3109146"/>
            <a:ext cx="188008" cy="739835"/>
          </a:xfrm>
          <a:prstGeom prst="leftBrace">
            <a:avLst>
              <a:gd name="adj1" fmla="val 71666"/>
              <a:gd name="adj2" fmla="val 4829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 flipH="1" flipV="1">
            <a:off x="2595239" y="3649982"/>
            <a:ext cx="312266" cy="4406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3010393" y="2712213"/>
            <a:ext cx="69716" cy="13784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529568" y="4658622"/>
            <a:ext cx="882083" cy="32820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464547"/>
                </a:solidFill>
              </a:rPr>
              <a:t>literal</a:t>
            </a:r>
            <a:endParaRPr lang="en-US" dirty="0">
              <a:solidFill>
                <a:srgbClr val="464547"/>
              </a:solidFill>
            </a:endParaRPr>
          </a:p>
        </p:txBody>
      </p:sp>
      <p:cxnSp>
        <p:nvCxnSpPr>
          <p:cNvPr id="57" name="Straight Arrow Connector 56"/>
          <p:cNvCxnSpPr>
            <a:stCxn id="56" idx="0"/>
          </p:cNvCxnSpPr>
          <p:nvPr/>
        </p:nvCxnSpPr>
        <p:spPr>
          <a:xfrm flipH="1" flipV="1">
            <a:off x="5721924" y="3967478"/>
            <a:ext cx="248686" cy="6911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 flipV="1">
            <a:off x="5788486" y="3008362"/>
            <a:ext cx="292035" cy="16502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6158581" y="3471451"/>
            <a:ext cx="570430" cy="1187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8855" y="2251517"/>
            <a:ext cx="8015955" cy="1721169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SELECT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h, c.name, </a:t>
            </a:r>
            <a:r>
              <a:rPr lang="en-US" sz="1400" dirty="0" smtClean="0">
                <a:solidFill>
                  <a:srgbClr val="000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AVG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a.price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 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City c, Hotel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h.appartments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b="1" dirty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WHERE 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c.code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h.address.city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AND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h.luxe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TRUE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OR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a.bedType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b.code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BedType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b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b.name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 smtClean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‘Queen‘</a:t>
            </a:r>
            <a:r>
              <a:rPr lang="en-US" sz="1400" dirty="0" smtClean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sz="1400" dirty="0" smtClean="0">
                <a:solidFill>
                  <a:srgbClr val="464547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:</a:t>
            </a:r>
            <a:r>
              <a:rPr lang="en-US" sz="1400" dirty="0" err="1" smtClean="0">
                <a:solidFill>
                  <a:srgbClr val="464547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otherType</a:t>
            </a:r>
            <a:r>
              <a:rPr lang="en-US" sz="1400" dirty="0" smtClean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endParaRPr lang="en-US" sz="1400" dirty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)) 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GROUP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BY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h,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c.name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HAVING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AVG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a.price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 &gt; </a:t>
            </a:r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300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ORDER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BY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h.name 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DESC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10957" y="4732917"/>
            <a:ext cx="2611063" cy="32820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rgbClr val="464547"/>
                </a:solidFill>
              </a:rPr>
              <a:t>CompoundSelection</a:t>
            </a:r>
            <a:r>
              <a:rPr lang="en-US" dirty="0" smtClean="0">
                <a:solidFill>
                  <a:srgbClr val="464547"/>
                </a:solidFill>
              </a:rPr>
              <a:t>&lt;S&gt; </a:t>
            </a:r>
            <a:endParaRPr lang="en-US" dirty="0">
              <a:solidFill>
                <a:srgbClr val="464547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3168223" y="4748809"/>
            <a:ext cx="1654891" cy="32820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464547"/>
                </a:solidFill>
              </a:rPr>
              <a:t>Expression&lt;S&gt; </a:t>
            </a:r>
            <a:endParaRPr lang="en-US" dirty="0">
              <a:solidFill>
                <a:srgbClr val="464547"/>
              </a:solidFill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 flipV="1">
            <a:off x="1716488" y="4498372"/>
            <a:ext cx="1163845" cy="1443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endCxn id="21" idx="2"/>
          </p:cNvCxnSpPr>
          <p:nvPr/>
        </p:nvCxnSpPr>
        <p:spPr>
          <a:xfrm flipH="1" flipV="1">
            <a:off x="3080243" y="4471804"/>
            <a:ext cx="950435" cy="1803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3439727" y="5337474"/>
            <a:ext cx="1654891" cy="32820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464547"/>
                </a:solidFill>
              </a:rPr>
              <a:t>Path&lt;S&gt; </a:t>
            </a:r>
            <a:endParaRPr lang="en-US" dirty="0">
              <a:solidFill>
                <a:srgbClr val="464547"/>
              </a:solidFill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 flipH="1" flipV="1">
            <a:off x="3701663" y="5123102"/>
            <a:ext cx="294005" cy="2907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2000415" y="5646259"/>
            <a:ext cx="1127515" cy="32820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464547"/>
                </a:solidFill>
              </a:rPr>
              <a:t>Root&lt;S&gt; </a:t>
            </a:r>
            <a:endParaRPr lang="en-US" dirty="0">
              <a:solidFill>
                <a:srgbClr val="464547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4748665" y="5617738"/>
            <a:ext cx="1256129" cy="32820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464547"/>
                </a:solidFill>
              </a:rPr>
              <a:t>Join&lt;S, P&gt; </a:t>
            </a:r>
            <a:endParaRPr lang="en-US" dirty="0">
              <a:solidFill>
                <a:srgbClr val="464547"/>
              </a:solidFill>
            </a:endParaRPr>
          </a:p>
        </p:txBody>
      </p:sp>
      <p:cxnSp>
        <p:nvCxnSpPr>
          <p:cNvPr id="92" name="Straight Arrow Connector 91"/>
          <p:cNvCxnSpPr/>
          <p:nvPr/>
        </p:nvCxnSpPr>
        <p:spPr>
          <a:xfrm flipV="1">
            <a:off x="2926934" y="5573165"/>
            <a:ext cx="518690" cy="182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H="1" flipV="1">
            <a:off x="4372143" y="5552852"/>
            <a:ext cx="425334" cy="2054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365065" y="5278663"/>
            <a:ext cx="2515268" cy="32820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rgbClr val="464547"/>
                </a:solidFill>
              </a:rPr>
              <a:t>FunctionExpression</a:t>
            </a:r>
            <a:r>
              <a:rPr lang="en-US" dirty="0" smtClean="0">
                <a:solidFill>
                  <a:srgbClr val="464547"/>
                </a:solidFill>
              </a:rPr>
              <a:t>&lt;S&gt; </a:t>
            </a:r>
            <a:endParaRPr lang="en-US" dirty="0">
              <a:solidFill>
                <a:srgbClr val="464547"/>
              </a:solidFill>
            </a:endParaRPr>
          </a:p>
        </p:txBody>
      </p:sp>
      <p:cxnSp>
        <p:nvCxnSpPr>
          <p:cNvPr id="102" name="Straight Arrow Connector 101"/>
          <p:cNvCxnSpPr>
            <a:stCxn id="101" idx="3"/>
          </p:cNvCxnSpPr>
          <p:nvPr/>
        </p:nvCxnSpPr>
        <p:spPr>
          <a:xfrm flipV="1">
            <a:off x="2880333" y="5123102"/>
            <a:ext cx="675127" cy="3196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29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12" grpId="0"/>
      <p:bldP spid="13" grpId="0"/>
      <p:bldP spid="20" grpId="0" animBg="1"/>
      <p:bldP spid="21" grpId="0"/>
      <p:bldP spid="26" grpId="0"/>
      <p:bldP spid="30" grpId="0"/>
      <p:bldP spid="37" grpId="0" animBg="1"/>
      <p:bldP spid="56" grpId="0"/>
      <p:bldP spid="69" grpId="0"/>
      <p:bldP spid="70" grpId="0"/>
      <p:bldP spid="76" grpId="0"/>
      <p:bldP spid="87" grpId="0"/>
      <p:bldP spid="88" grpId="0"/>
      <p:bldP spid="10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QUERYING APPROACHES</a:t>
            </a:r>
            <a:endParaRPr lang="en-US" dirty="0"/>
          </a:p>
        </p:txBody>
      </p:sp>
      <p:graphicFrame>
        <p:nvGraphicFramePr>
          <p:cNvPr id="34" name="Content Placeholder 3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4114063"/>
              </p:ext>
            </p:extLst>
          </p:nvPr>
        </p:nvGraphicFramePr>
        <p:xfrm>
          <a:off x="407985" y="1439864"/>
          <a:ext cx="8315883" cy="3965571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321961"/>
                <a:gridCol w="3267057"/>
                <a:gridCol w="3726865"/>
              </a:tblGrid>
              <a:tr h="465136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Type</a:t>
                      </a:r>
                      <a:endParaRPr 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Java Persistence query</a:t>
                      </a:r>
                      <a:r>
                        <a:rPr lang="en-US" sz="1500" baseline="0" dirty="0" smtClean="0"/>
                        <a:t> language</a:t>
                      </a:r>
                      <a:endParaRPr 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Criteria</a:t>
                      </a:r>
                      <a:r>
                        <a:rPr lang="en-US" sz="1500" baseline="0" dirty="0" smtClean="0"/>
                        <a:t> Builder API</a:t>
                      </a:r>
                      <a:r>
                        <a:rPr lang="uk-UA" sz="1500" baseline="0" dirty="0" smtClean="0"/>
                        <a:t> (</a:t>
                      </a:r>
                      <a:r>
                        <a:rPr lang="en-US" sz="1500" baseline="0" dirty="0" smtClean="0"/>
                        <a:t>JPA 2.0</a:t>
                      </a:r>
                      <a:r>
                        <a:rPr lang="uk-UA" sz="1500" baseline="0" dirty="0" smtClean="0"/>
                        <a:t>)</a:t>
                      </a:r>
                      <a:endParaRPr lang="en-US" sz="1500" dirty="0"/>
                    </a:p>
                  </a:txBody>
                  <a:tcPr anchor="ctr"/>
                </a:tc>
              </a:tr>
              <a:tr h="700087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Style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Extended SQL-like</a:t>
                      </a:r>
                      <a:r>
                        <a:rPr lang="en-US" sz="1400" baseline="0" dirty="0" smtClean="0"/>
                        <a:t> language with advanced entity-level expressions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Java API to build a query step-by-step using construction blocks</a:t>
                      </a:r>
                      <a:endParaRPr lang="en-US" sz="1400" dirty="0" smtClean="0"/>
                    </a:p>
                  </a:txBody>
                  <a:tcPr/>
                </a:tc>
              </a:tr>
              <a:tr h="700087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Complexity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- Easier to maintain, more readable</a:t>
                      </a:r>
                      <a:endParaRPr lang="en-US" sz="1400" dirty="0" smtClean="0"/>
                    </a:p>
                    <a:p>
                      <a:r>
                        <a:rPr lang="en-US" sz="1400" dirty="0" smtClean="0"/>
                        <a:t>- Relatively</a:t>
                      </a:r>
                      <a:r>
                        <a:rPr lang="en-US" sz="1400" baseline="0" dirty="0" smtClean="0"/>
                        <a:t> compact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- Harder to learn and understand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- More</a:t>
                      </a:r>
                      <a:r>
                        <a:rPr lang="en-US" sz="1400" baseline="0" dirty="0" smtClean="0"/>
                        <a:t> lines of code needed</a:t>
                      </a:r>
                      <a:endParaRPr lang="en-US" sz="1400" dirty="0" smtClean="0"/>
                    </a:p>
                  </a:txBody>
                  <a:tcPr/>
                </a:tc>
              </a:tr>
              <a:tr h="700087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Flexibility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400" baseline="0" dirty="0" smtClean="0"/>
                        <a:t>- </a:t>
                      </a:r>
                      <a:r>
                        <a:rPr lang="en-US" sz="1400" dirty="0" smtClean="0"/>
                        <a:t>Based</a:t>
                      </a:r>
                      <a:r>
                        <a:rPr lang="en-US" sz="1400" baseline="0" dirty="0" smtClean="0"/>
                        <a:t> on String concatenation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400" baseline="0" smtClean="0"/>
                        <a:t>- Better </a:t>
                      </a:r>
                      <a:r>
                        <a:rPr lang="en-US" sz="1400" baseline="0" dirty="0" smtClean="0"/>
                        <a:t>for static queries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- S</a:t>
                      </a:r>
                      <a:r>
                        <a:rPr lang="en-US" sz="1400" baseline="0" dirty="0" smtClean="0"/>
                        <a:t>upported by nature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- Good for dynamic conditions &amp; ordering</a:t>
                      </a:r>
                      <a:endParaRPr lang="en-US" sz="1400" dirty="0" smtClean="0"/>
                    </a:p>
                  </a:txBody>
                  <a:tcPr/>
                </a:tc>
              </a:tr>
              <a:tr h="700087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Type safety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Not</a:t>
                      </a:r>
                      <a:r>
                        <a:rPr lang="en-US" sz="1400" baseline="0" dirty="0" smtClean="0"/>
                        <a:t> supported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Partially type-safe; full</a:t>
                      </a:r>
                      <a:r>
                        <a:rPr lang="en-US" sz="1400" baseline="0" dirty="0" smtClean="0"/>
                        <a:t> type-safety can achieved with code-generated meta-model</a:t>
                      </a:r>
                      <a:endParaRPr lang="en-US" sz="1400" dirty="0" smtClean="0"/>
                    </a:p>
                  </a:txBody>
                  <a:tcPr/>
                </a:tc>
              </a:tr>
              <a:tr h="700087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Validation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Happens for named or dynamically registered queries</a:t>
                      </a:r>
                      <a:r>
                        <a:rPr lang="en-US" sz="1400" baseline="0" dirty="0" smtClean="0"/>
                        <a:t> in launch-time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Made</a:t>
                      </a:r>
                      <a:r>
                        <a:rPr lang="en-US" sz="1400" baseline="0" dirty="0" smtClean="0"/>
                        <a:t> on compile-time (by IDE). Can leverage auto-completion</a:t>
                      </a:r>
                      <a:endParaRPr lang="en-US" sz="14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842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CRITERIA API INTERFACES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2897024" y="4739269"/>
            <a:ext cx="1123727" cy="32820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464547"/>
                </a:solidFill>
              </a:rPr>
              <a:t>Path&lt;T&gt; </a:t>
            </a:r>
            <a:endParaRPr lang="en-US" dirty="0">
              <a:solidFill>
                <a:srgbClr val="464547"/>
              </a:solidFill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3315769" y="3008120"/>
            <a:ext cx="239793" cy="1759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2850580" y="3920742"/>
            <a:ext cx="371696" cy="8466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9" idx="0"/>
          </p:cNvCxnSpPr>
          <p:nvPr/>
        </p:nvCxnSpPr>
        <p:spPr>
          <a:xfrm flipV="1">
            <a:off x="3458888" y="3932670"/>
            <a:ext cx="1292574" cy="8065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5631679" y="4610552"/>
            <a:ext cx="2708655" cy="32820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rgbClr val="464547"/>
                </a:solidFill>
              </a:rPr>
              <a:t>ParameterExpression</a:t>
            </a:r>
            <a:r>
              <a:rPr lang="en-US" dirty="0" smtClean="0">
                <a:solidFill>
                  <a:srgbClr val="464547"/>
                </a:solidFill>
              </a:rPr>
              <a:t>&lt;T&gt;</a:t>
            </a:r>
            <a:endParaRPr lang="en-US" dirty="0">
              <a:solidFill>
                <a:srgbClr val="464547"/>
              </a:solidFill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7075918" y="3459200"/>
            <a:ext cx="862469" cy="11384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4105175" y="5127412"/>
            <a:ext cx="1678740" cy="32820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464547"/>
                </a:solidFill>
              </a:rPr>
              <a:t>Expression&lt;T&gt;</a:t>
            </a:r>
            <a:endParaRPr lang="en-US" dirty="0">
              <a:solidFill>
                <a:srgbClr val="464547"/>
              </a:solidFill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 flipV="1">
            <a:off x="4833204" y="3920742"/>
            <a:ext cx="915434" cy="12066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1888098" y="2563738"/>
            <a:ext cx="1215647" cy="2757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943619" y="5291514"/>
            <a:ext cx="2515268" cy="32820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rgbClr val="464547"/>
                </a:solidFill>
              </a:rPr>
              <a:t>FunctionExpression</a:t>
            </a:r>
            <a:r>
              <a:rPr lang="en-US" dirty="0" smtClean="0">
                <a:solidFill>
                  <a:srgbClr val="464547"/>
                </a:solidFill>
              </a:rPr>
              <a:t>&lt;S&gt; </a:t>
            </a:r>
            <a:endParaRPr lang="en-US" dirty="0">
              <a:solidFill>
                <a:srgbClr val="464547"/>
              </a:solidFill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flipV="1">
            <a:off x="4998180" y="3469593"/>
            <a:ext cx="1744452" cy="16697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3806210" y="1364077"/>
            <a:ext cx="4431936" cy="32820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464547"/>
                </a:solidFill>
              </a:rPr>
              <a:t>Predicate (extends Expression&lt;Boolean&gt;)</a:t>
            </a:r>
            <a:endParaRPr lang="en-US" dirty="0">
              <a:solidFill>
                <a:srgbClr val="464547"/>
              </a:solidFill>
            </a:endParaRP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4409115" y="1730096"/>
            <a:ext cx="1026010" cy="8718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Left Brace 67"/>
          <p:cNvSpPr/>
          <p:nvPr/>
        </p:nvSpPr>
        <p:spPr>
          <a:xfrm rot="5400000">
            <a:off x="5387636" y="1952790"/>
            <a:ext cx="138218" cy="1512093"/>
          </a:xfrm>
          <a:prstGeom prst="leftBrace">
            <a:avLst>
              <a:gd name="adj1" fmla="val 71666"/>
              <a:gd name="adj2" fmla="val 4829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4605669" y="1708691"/>
            <a:ext cx="3000088" cy="10145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4108377" y="1705916"/>
            <a:ext cx="173066" cy="10720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8855" y="2251517"/>
            <a:ext cx="8015955" cy="1721169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SELECT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h, c.name, </a:t>
            </a:r>
            <a:r>
              <a:rPr lang="en-US" sz="1400" dirty="0" smtClean="0">
                <a:solidFill>
                  <a:srgbClr val="000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AVG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a.price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 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City c, Hotel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h.appartments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b="1" dirty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WHERE 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c.code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h.address.city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AND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h.isLuxe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TRUE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OR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a.bedType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b.code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BedType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b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b.name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 smtClean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‘Queen‘</a:t>
            </a:r>
            <a:r>
              <a:rPr lang="en-US" sz="1400" dirty="0" smtClean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sz="1400" dirty="0" smtClean="0">
                <a:solidFill>
                  <a:srgbClr val="464547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:</a:t>
            </a:r>
            <a:r>
              <a:rPr lang="en-US" sz="1400" dirty="0" err="1" smtClean="0">
                <a:solidFill>
                  <a:srgbClr val="464547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otherType</a:t>
            </a:r>
            <a:r>
              <a:rPr lang="en-US" sz="1400" dirty="0" smtClean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endParaRPr lang="en-US" sz="1400" dirty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)) 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GROUP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BY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h,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c.name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HAVING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8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AVG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a.price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 &gt; </a:t>
            </a:r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300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ORDER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BY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h.name 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DESC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67060" y="1709762"/>
            <a:ext cx="1577934" cy="32820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64547"/>
                </a:solidFill>
              </a:rPr>
              <a:t>Subquery&lt;S&gt;</a:t>
            </a:r>
            <a:endParaRPr lang="en-US" dirty="0">
              <a:solidFill>
                <a:srgbClr val="464547"/>
              </a:solidFill>
            </a:endParaRPr>
          </a:p>
        </p:txBody>
      </p:sp>
      <p:cxnSp>
        <p:nvCxnSpPr>
          <p:cNvPr id="78" name="Straight Arrow Connector 77"/>
          <p:cNvCxnSpPr/>
          <p:nvPr/>
        </p:nvCxnSpPr>
        <p:spPr>
          <a:xfrm>
            <a:off x="1282874" y="2037968"/>
            <a:ext cx="119897" cy="1318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64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CRITERIA API: WHERE IS MY METHOD?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0362" y="1235676"/>
            <a:ext cx="8379983" cy="47761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 err="1" smtClean="0"/>
              <a:t>CriteriaQuery</a:t>
            </a:r>
            <a:r>
              <a:rPr lang="en-US" sz="1400" b="1" dirty="0" smtClean="0"/>
              <a:t>&lt;T&gt; </a:t>
            </a:r>
            <a:r>
              <a:rPr lang="en-US" sz="1400" dirty="0" smtClean="0"/>
              <a:t>interface: </a:t>
            </a:r>
          </a:p>
          <a:p>
            <a:pPr>
              <a:spcAft>
                <a:spcPts val="0"/>
              </a:spcAft>
            </a:pPr>
            <a:r>
              <a:rPr lang="en-US" sz="1400" b="1" dirty="0" smtClean="0"/>
              <a:t>select, </a:t>
            </a:r>
            <a:r>
              <a:rPr lang="en-US" sz="1400" b="1" dirty="0" err="1" smtClean="0"/>
              <a:t>multiselect</a:t>
            </a:r>
            <a:r>
              <a:rPr lang="en-US" sz="1400" b="1" dirty="0" smtClean="0"/>
              <a:t>, </a:t>
            </a:r>
            <a:r>
              <a:rPr lang="en-US" sz="1400" dirty="0" err="1" smtClean="0"/>
              <a:t>getSelection</a:t>
            </a:r>
            <a:r>
              <a:rPr lang="en-US" sz="1400" dirty="0" smtClean="0"/>
              <a:t>, </a:t>
            </a:r>
            <a:r>
              <a:rPr lang="en-US" sz="1400" b="1" dirty="0" smtClean="0"/>
              <a:t>distinct, </a:t>
            </a:r>
            <a:r>
              <a:rPr lang="en-US" sz="1400" dirty="0" err="1" smtClean="0"/>
              <a:t>isDistinct</a:t>
            </a:r>
            <a:endParaRPr lang="en-US" sz="1400" b="1" dirty="0"/>
          </a:p>
          <a:p>
            <a:pPr>
              <a:spcAft>
                <a:spcPts val="0"/>
              </a:spcAft>
            </a:pPr>
            <a:r>
              <a:rPr lang="en-US" sz="1400" b="1" dirty="0" smtClean="0"/>
              <a:t>from, </a:t>
            </a:r>
            <a:r>
              <a:rPr lang="en-US" sz="1400" dirty="0" err="1" smtClean="0"/>
              <a:t>getRoots</a:t>
            </a:r>
            <a:endParaRPr lang="en-US" sz="1400" b="1" dirty="0"/>
          </a:p>
          <a:p>
            <a:pPr>
              <a:spcAft>
                <a:spcPts val="0"/>
              </a:spcAft>
            </a:pPr>
            <a:r>
              <a:rPr lang="en-US" sz="1400" b="1" dirty="0"/>
              <a:t>w</a:t>
            </a:r>
            <a:r>
              <a:rPr lang="en-US" sz="1400" b="1" dirty="0" smtClean="0"/>
              <a:t>here, </a:t>
            </a:r>
            <a:r>
              <a:rPr lang="en-US" sz="1400" dirty="0" err="1" smtClean="0"/>
              <a:t>getRestriction</a:t>
            </a:r>
            <a:endParaRPr lang="en-US" sz="1400" b="1" dirty="0"/>
          </a:p>
          <a:p>
            <a:pPr>
              <a:spcAft>
                <a:spcPts val="0"/>
              </a:spcAft>
            </a:pPr>
            <a:r>
              <a:rPr lang="en-US" sz="1400" b="1" dirty="0" err="1" smtClean="0"/>
              <a:t>groupBy</a:t>
            </a:r>
            <a:r>
              <a:rPr lang="en-US" sz="1400" b="1" dirty="0" smtClean="0"/>
              <a:t>, </a:t>
            </a:r>
            <a:r>
              <a:rPr lang="en-US" sz="1400" dirty="0" err="1" smtClean="0"/>
              <a:t>getGroupList</a:t>
            </a:r>
            <a:endParaRPr lang="en-US" sz="1400" b="1" dirty="0"/>
          </a:p>
          <a:p>
            <a:pPr>
              <a:spcAft>
                <a:spcPts val="0"/>
              </a:spcAft>
            </a:pPr>
            <a:r>
              <a:rPr lang="en-US" sz="1400" b="1" dirty="0" smtClean="0"/>
              <a:t>having, </a:t>
            </a:r>
            <a:r>
              <a:rPr lang="en-US" sz="1400" dirty="0" err="1" smtClean="0"/>
              <a:t>getGroupRestriction</a:t>
            </a:r>
            <a:endParaRPr lang="en-US" sz="1400" b="1" dirty="0"/>
          </a:p>
          <a:p>
            <a:pPr>
              <a:spcAft>
                <a:spcPts val="0"/>
              </a:spcAft>
            </a:pPr>
            <a:r>
              <a:rPr lang="en-US" sz="1400" b="1" dirty="0" err="1" smtClean="0"/>
              <a:t>orderBy</a:t>
            </a:r>
            <a:r>
              <a:rPr lang="en-US" sz="1400" b="1" dirty="0" smtClean="0"/>
              <a:t>, </a:t>
            </a:r>
            <a:r>
              <a:rPr lang="en-US" sz="1400" dirty="0" err="1" smtClean="0"/>
              <a:t>getOrderList</a:t>
            </a:r>
            <a:endParaRPr lang="en-US" sz="1400" dirty="0" smtClean="0"/>
          </a:p>
          <a:p>
            <a:pPr>
              <a:spcAft>
                <a:spcPts val="0"/>
              </a:spcAft>
            </a:pPr>
            <a:endParaRPr lang="en-US" sz="1400" b="1" dirty="0" smtClean="0"/>
          </a:p>
          <a:p>
            <a:pPr>
              <a:spcAft>
                <a:spcPts val="0"/>
              </a:spcAft>
            </a:pPr>
            <a:r>
              <a:rPr lang="en-US" sz="1400" b="1" dirty="0" smtClean="0"/>
              <a:t>subquery</a:t>
            </a:r>
          </a:p>
          <a:p>
            <a:pPr>
              <a:spcAft>
                <a:spcPts val="0"/>
              </a:spcAft>
            </a:pPr>
            <a:endParaRPr lang="en-US" sz="1400" dirty="0" smtClean="0"/>
          </a:p>
          <a:p>
            <a:pPr>
              <a:spcAft>
                <a:spcPts val="0"/>
              </a:spcAft>
            </a:pPr>
            <a:r>
              <a:rPr lang="en-US" sz="1400" dirty="0" err="1" smtClean="0"/>
              <a:t>getParameters</a:t>
            </a:r>
            <a:r>
              <a:rPr lang="en-US" sz="1400" dirty="0" smtClean="0"/>
              <a:t>, </a:t>
            </a:r>
            <a:r>
              <a:rPr lang="en-US" sz="1400" dirty="0" err="1" smtClean="0"/>
              <a:t>getResultType</a:t>
            </a:r>
            <a:endParaRPr lang="en-US" sz="1400" dirty="0" smtClean="0"/>
          </a:p>
          <a:p>
            <a:pPr>
              <a:spcAft>
                <a:spcPts val="0"/>
              </a:spcAft>
            </a:pPr>
            <a:endParaRPr lang="en-US" sz="1400" dirty="0" smtClean="0"/>
          </a:p>
          <a:p>
            <a:pPr>
              <a:spcAft>
                <a:spcPts val="0"/>
              </a:spcAft>
            </a:pPr>
            <a:endParaRPr lang="en-US" sz="1400" dirty="0" smtClean="0"/>
          </a:p>
          <a:p>
            <a:pPr marL="0" indent="0">
              <a:buNone/>
            </a:pPr>
            <a:r>
              <a:rPr lang="en-US" sz="1400" b="1" dirty="0" smtClean="0"/>
              <a:t>Subquery&lt;T</a:t>
            </a:r>
            <a:r>
              <a:rPr lang="en-US" sz="1400" b="1" dirty="0"/>
              <a:t>&gt; </a:t>
            </a:r>
            <a:r>
              <a:rPr lang="en-US" sz="1400" dirty="0"/>
              <a:t>interface: </a:t>
            </a:r>
          </a:p>
          <a:p>
            <a:pPr lvl="0">
              <a:spcAft>
                <a:spcPts val="0"/>
              </a:spcAft>
              <a:buClr>
                <a:srgbClr val="39C2D7"/>
              </a:buClr>
            </a:pPr>
            <a:r>
              <a:rPr lang="en-US" sz="1400" b="1" dirty="0" smtClean="0">
                <a:solidFill>
                  <a:srgbClr val="464547"/>
                </a:solidFill>
              </a:rPr>
              <a:t>correlate, </a:t>
            </a:r>
            <a:r>
              <a:rPr lang="en-US" sz="1400" dirty="0" err="1" smtClean="0"/>
              <a:t>getCorrelatedJoins</a:t>
            </a:r>
            <a:endParaRPr lang="en-US" sz="1400" dirty="0" smtClean="0"/>
          </a:p>
          <a:p>
            <a:pPr lvl="0">
              <a:spcAft>
                <a:spcPts val="0"/>
              </a:spcAft>
              <a:buClr>
                <a:srgbClr val="39C2D7"/>
              </a:buClr>
            </a:pPr>
            <a:r>
              <a:rPr lang="en-US" sz="1400" b="1" dirty="0">
                <a:solidFill>
                  <a:srgbClr val="464547"/>
                </a:solidFill>
              </a:rPr>
              <a:t>s</a:t>
            </a:r>
            <a:r>
              <a:rPr lang="en-US" sz="1400" b="1" dirty="0" smtClean="0">
                <a:solidFill>
                  <a:srgbClr val="464547"/>
                </a:solidFill>
              </a:rPr>
              <a:t>elect</a:t>
            </a:r>
          </a:p>
          <a:p>
            <a:pPr lvl="0">
              <a:spcAft>
                <a:spcPts val="0"/>
              </a:spcAft>
              <a:buClr>
                <a:srgbClr val="39C2D7"/>
              </a:buClr>
            </a:pPr>
            <a:r>
              <a:rPr lang="en-US" sz="1400" dirty="0" err="1" smtClean="0">
                <a:solidFill>
                  <a:srgbClr val="464547"/>
                </a:solidFill>
              </a:rPr>
              <a:t>getParent</a:t>
            </a:r>
            <a:endParaRPr lang="en-US" sz="1400" dirty="0" smtClean="0"/>
          </a:p>
          <a:p>
            <a:pPr marL="0" indent="0">
              <a:spcAft>
                <a:spcPts val="0"/>
              </a:spcAft>
              <a:buNone/>
            </a:pPr>
            <a:endParaRPr lang="en-US" sz="1400" dirty="0" smtClean="0"/>
          </a:p>
          <a:p>
            <a:pPr marL="0" lvl="0" indent="0">
              <a:spcAft>
                <a:spcPts val="0"/>
              </a:spcAft>
              <a:buClr>
                <a:srgbClr val="39C2D7"/>
              </a:buClr>
              <a:buNone/>
            </a:pPr>
            <a:endParaRPr lang="en-US" sz="1400" dirty="0">
              <a:solidFill>
                <a:srgbClr val="464547"/>
              </a:solidFill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2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2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58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CRITERIA API: WHERE IS MY METHOD?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0362" y="1235676"/>
            <a:ext cx="8379983" cy="47761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 smtClean="0">
                <a:latin typeface="+mn-lt"/>
              </a:rPr>
              <a:t>Expression&lt;T&gt; </a:t>
            </a:r>
            <a:r>
              <a:rPr lang="en-US" sz="1400" dirty="0" smtClean="0">
                <a:latin typeface="+mn-lt"/>
              </a:rPr>
              <a:t>interface: </a:t>
            </a:r>
            <a:endParaRPr lang="en-US" sz="1400" dirty="0">
              <a:latin typeface="+mn-lt"/>
            </a:endParaRPr>
          </a:p>
          <a:p>
            <a:pPr>
              <a:spcAft>
                <a:spcPts val="0"/>
              </a:spcAft>
            </a:pPr>
            <a:r>
              <a:rPr lang="en-US" sz="1400" b="1" dirty="0" err="1" smtClean="0">
                <a:latin typeface="+mn-lt"/>
              </a:rPr>
              <a:t>isNull</a:t>
            </a:r>
            <a:r>
              <a:rPr lang="en-US" sz="1400" b="1" dirty="0" smtClean="0">
                <a:latin typeface="+mn-lt"/>
              </a:rPr>
              <a:t>, </a:t>
            </a:r>
            <a:r>
              <a:rPr lang="en-US" sz="1400" b="1" dirty="0" err="1" smtClean="0">
                <a:latin typeface="+mn-lt"/>
              </a:rPr>
              <a:t>isNotNull</a:t>
            </a:r>
            <a:endParaRPr lang="en-US" sz="1400" b="1" dirty="0" smtClean="0">
              <a:latin typeface="+mn-lt"/>
            </a:endParaRPr>
          </a:p>
          <a:p>
            <a:pPr>
              <a:spcAft>
                <a:spcPts val="0"/>
              </a:spcAft>
            </a:pPr>
            <a:r>
              <a:rPr lang="en-US" sz="1400" b="1" dirty="0">
                <a:latin typeface="+mn-lt"/>
              </a:rPr>
              <a:t>i</a:t>
            </a:r>
            <a:r>
              <a:rPr lang="en-US" sz="1400" b="1" dirty="0" smtClean="0">
                <a:latin typeface="+mn-lt"/>
              </a:rPr>
              <a:t>n</a:t>
            </a:r>
          </a:p>
          <a:p>
            <a:pPr>
              <a:spcAft>
                <a:spcPts val="0"/>
              </a:spcAft>
            </a:pPr>
            <a:r>
              <a:rPr lang="en-US" sz="1400" b="1" dirty="0" smtClean="0">
                <a:latin typeface="+mn-lt"/>
              </a:rPr>
              <a:t>as </a:t>
            </a:r>
            <a:r>
              <a:rPr lang="en-US" sz="1400" dirty="0" smtClean="0">
                <a:latin typeface="+mn-lt"/>
              </a:rPr>
              <a:t>– casting to another generic type</a:t>
            </a:r>
            <a:endParaRPr lang="en-US" sz="1400" b="1" i="1" dirty="0" smtClean="0">
              <a:latin typeface="+mn-lt"/>
            </a:endParaRPr>
          </a:p>
          <a:p>
            <a:pPr marL="0" indent="0">
              <a:spcAft>
                <a:spcPts val="0"/>
              </a:spcAft>
              <a:buNone/>
            </a:pPr>
            <a:endParaRPr lang="en-US" sz="1400" dirty="0" smtClean="0">
              <a:latin typeface="+mn-lt"/>
            </a:endParaRPr>
          </a:p>
          <a:p>
            <a:pPr marL="0" indent="0">
              <a:spcAft>
                <a:spcPts val="0"/>
              </a:spcAft>
              <a:buNone/>
            </a:pPr>
            <a:endParaRPr lang="en-US" sz="1400" dirty="0" smtClean="0">
              <a:latin typeface="+mn-lt"/>
            </a:endParaRPr>
          </a:p>
          <a:p>
            <a:pPr marL="0" indent="0">
              <a:buNone/>
            </a:pPr>
            <a:r>
              <a:rPr lang="en-US" sz="1400" b="1" dirty="0" smtClean="0">
                <a:latin typeface="+mn-lt"/>
              </a:rPr>
              <a:t>Path&lt;T</a:t>
            </a:r>
            <a:r>
              <a:rPr lang="en-US" sz="1400" b="1" dirty="0">
                <a:latin typeface="+mn-lt"/>
              </a:rPr>
              <a:t>&gt; </a:t>
            </a:r>
            <a:r>
              <a:rPr lang="en-US" sz="1400" dirty="0">
                <a:latin typeface="+mn-lt"/>
              </a:rPr>
              <a:t>interface: </a:t>
            </a:r>
          </a:p>
          <a:p>
            <a:pPr>
              <a:spcAft>
                <a:spcPts val="0"/>
              </a:spcAft>
            </a:pPr>
            <a:r>
              <a:rPr lang="en-US" sz="1400" b="1" dirty="0" smtClean="0">
                <a:latin typeface="+mn-lt"/>
              </a:rPr>
              <a:t>get</a:t>
            </a:r>
            <a:r>
              <a:rPr lang="en-US" sz="1400" dirty="0" smtClean="0">
                <a:latin typeface="+mn-lt"/>
              </a:rPr>
              <a:t> – move deeper to next-level property</a:t>
            </a:r>
            <a:endParaRPr lang="en-US" sz="1400" dirty="0">
              <a:latin typeface="+mn-lt"/>
            </a:endParaRPr>
          </a:p>
          <a:p>
            <a:pPr marL="0" lvl="0" indent="0">
              <a:spcAft>
                <a:spcPts val="0"/>
              </a:spcAft>
              <a:buClr>
                <a:srgbClr val="39C2D7"/>
              </a:buClr>
              <a:buNone/>
            </a:pPr>
            <a:endParaRPr lang="en-US" sz="1400" dirty="0" smtClean="0">
              <a:solidFill>
                <a:srgbClr val="464547"/>
              </a:solidFill>
              <a:latin typeface="+mn-lt"/>
            </a:endParaRPr>
          </a:p>
          <a:p>
            <a:pPr marL="0" lvl="0" indent="0">
              <a:spcAft>
                <a:spcPts val="0"/>
              </a:spcAft>
              <a:buClr>
                <a:srgbClr val="39C2D7"/>
              </a:buClr>
              <a:buNone/>
            </a:pPr>
            <a:endParaRPr lang="en-US" sz="1400" dirty="0">
              <a:solidFill>
                <a:srgbClr val="464547"/>
              </a:solidFill>
              <a:latin typeface="+mn-lt"/>
            </a:endParaRPr>
          </a:p>
          <a:p>
            <a:pPr marL="0" indent="0">
              <a:buNone/>
            </a:pPr>
            <a:r>
              <a:rPr lang="en-US" sz="1400" b="1" dirty="0" smtClean="0">
                <a:latin typeface="+mn-lt"/>
              </a:rPr>
              <a:t>Predicate </a:t>
            </a:r>
            <a:r>
              <a:rPr lang="en-US" sz="1400" dirty="0">
                <a:latin typeface="+mn-lt"/>
              </a:rPr>
              <a:t>interface: </a:t>
            </a:r>
          </a:p>
          <a:p>
            <a:pPr>
              <a:spcAft>
                <a:spcPts val="0"/>
              </a:spcAft>
            </a:pPr>
            <a:r>
              <a:rPr lang="en-US" sz="1400" dirty="0" err="1" smtClean="0">
                <a:latin typeface="+mn-lt"/>
              </a:rPr>
              <a:t>getExpressions</a:t>
            </a:r>
            <a:endParaRPr lang="en-US" sz="1400" dirty="0" smtClean="0">
              <a:latin typeface="+mn-lt"/>
            </a:endParaRPr>
          </a:p>
          <a:p>
            <a:pPr>
              <a:spcAft>
                <a:spcPts val="0"/>
              </a:spcAft>
            </a:pPr>
            <a:r>
              <a:rPr lang="en-US" sz="1400" dirty="0" err="1" smtClean="0">
                <a:latin typeface="+mn-lt"/>
              </a:rPr>
              <a:t>getOperator</a:t>
            </a:r>
            <a:endParaRPr lang="en-US" sz="1400" dirty="0" smtClean="0">
              <a:latin typeface="+mn-lt"/>
            </a:endParaRPr>
          </a:p>
          <a:p>
            <a:pPr>
              <a:spcAft>
                <a:spcPts val="0"/>
              </a:spcAft>
            </a:pPr>
            <a:r>
              <a:rPr lang="en-US" sz="1400" dirty="0">
                <a:latin typeface="+mn-lt"/>
              </a:rPr>
              <a:t>n</a:t>
            </a:r>
            <a:r>
              <a:rPr lang="en-US" sz="1400" dirty="0" smtClean="0">
                <a:latin typeface="+mn-lt"/>
              </a:rPr>
              <a:t>ot, </a:t>
            </a:r>
            <a:r>
              <a:rPr lang="en-US" sz="1400" dirty="0" err="1" smtClean="0">
                <a:latin typeface="+mn-lt"/>
              </a:rPr>
              <a:t>isNegated</a:t>
            </a:r>
            <a:endParaRPr lang="en-US" sz="1400" dirty="0">
              <a:latin typeface="+mn-lt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 smtClean="0">
              <a:latin typeface="+mn-lt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>
              <a:latin typeface="+mn-lt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05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CRITERIA API: WHERE IS MY METHOD?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0362" y="1235676"/>
            <a:ext cx="8379983" cy="47761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 err="1" smtClean="0"/>
              <a:t>CriteriaBuilder</a:t>
            </a:r>
            <a:r>
              <a:rPr lang="en-US" sz="1400" dirty="0" smtClean="0"/>
              <a:t> interface: </a:t>
            </a:r>
          </a:p>
          <a:p>
            <a:pPr marL="0" indent="0">
              <a:buNone/>
            </a:pPr>
            <a:endParaRPr lang="en-US" sz="1400" dirty="0"/>
          </a:p>
          <a:p>
            <a:pPr>
              <a:spcAft>
                <a:spcPts val="0"/>
              </a:spcAft>
            </a:pPr>
            <a:r>
              <a:rPr lang="en-US" sz="1400" b="1" dirty="0" err="1" smtClean="0"/>
              <a:t>createQuery</a:t>
            </a:r>
            <a:r>
              <a:rPr lang="en-US" sz="1400" b="1" dirty="0" smtClean="0"/>
              <a:t>, </a:t>
            </a:r>
            <a:r>
              <a:rPr lang="en-US" sz="1400" b="1" dirty="0" err="1" smtClean="0"/>
              <a:t>createTupleQuery</a:t>
            </a:r>
            <a:r>
              <a:rPr lang="en-US" sz="1400" b="1" dirty="0" smtClean="0"/>
              <a:t> </a:t>
            </a:r>
            <a:r>
              <a:rPr lang="en-US" sz="1400" dirty="0" smtClean="0"/>
              <a:t>– start building a query, define </a:t>
            </a:r>
            <a:r>
              <a:rPr lang="en-US" sz="1400" b="1" i="1" dirty="0" smtClean="0"/>
              <a:t>selection</a:t>
            </a:r>
          </a:p>
          <a:p>
            <a:pPr>
              <a:spcAft>
                <a:spcPts val="0"/>
              </a:spcAft>
            </a:pPr>
            <a:r>
              <a:rPr lang="en-US" sz="1400" b="1" dirty="0" smtClean="0"/>
              <a:t>array, construct, tuple </a:t>
            </a:r>
            <a:r>
              <a:rPr lang="en-US" sz="1400" dirty="0" smtClean="0"/>
              <a:t>– here you can define </a:t>
            </a:r>
            <a:r>
              <a:rPr lang="en-US" sz="1400" b="1" i="1" dirty="0" smtClean="0"/>
              <a:t>compound selection</a:t>
            </a:r>
          </a:p>
          <a:p>
            <a:pPr marL="0" indent="0">
              <a:spcAft>
                <a:spcPts val="0"/>
              </a:spcAft>
              <a:buNone/>
            </a:pPr>
            <a:endParaRPr lang="en-US" sz="1400" dirty="0" smtClean="0"/>
          </a:p>
          <a:p>
            <a:pPr>
              <a:spcAft>
                <a:spcPts val="0"/>
              </a:spcAft>
            </a:pPr>
            <a:r>
              <a:rPr lang="en-US" sz="1400" b="1" dirty="0" smtClean="0"/>
              <a:t>and, or, not, conjunction, disjunction … </a:t>
            </a:r>
            <a:r>
              <a:rPr lang="en-US" sz="1400" dirty="0" smtClean="0"/>
              <a:t>– </a:t>
            </a:r>
            <a:r>
              <a:rPr lang="en-US" sz="1400" dirty="0" err="1" smtClean="0"/>
              <a:t>boolean</a:t>
            </a:r>
            <a:r>
              <a:rPr lang="en-US" sz="1400" dirty="0" smtClean="0"/>
              <a:t> operations on </a:t>
            </a:r>
            <a:r>
              <a:rPr lang="en-US" sz="1400" b="1" i="1" dirty="0" smtClean="0"/>
              <a:t>predicates</a:t>
            </a:r>
          </a:p>
          <a:p>
            <a:pPr marL="0" indent="0">
              <a:spcAft>
                <a:spcPts val="0"/>
              </a:spcAft>
              <a:buNone/>
            </a:pPr>
            <a:endParaRPr lang="en-US" sz="1400" dirty="0" smtClean="0"/>
          </a:p>
          <a:p>
            <a:pPr>
              <a:spcAft>
                <a:spcPts val="0"/>
              </a:spcAft>
            </a:pPr>
            <a:r>
              <a:rPr lang="en-US" sz="1400" b="1" dirty="0" smtClean="0"/>
              <a:t>min, max, least, greatest, count, </a:t>
            </a:r>
            <a:r>
              <a:rPr lang="en-US" sz="1400" b="1" dirty="0" err="1" smtClean="0"/>
              <a:t>countDistinct</a:t>
            </a:r>
            <a:r>
              <a:rPr lang="en-US" sz="1400" b="1" dirty="0" smtClean="0"/>
              <a:t>, </a:t>
            </a:r>
            <a:r>
              <a:rPr lang="en-US" sz="1400" b="1" dirty="0" smtClean="0">
                <a:solidFill>
                  <a:srgbClr val="FF0000"/>
                </a:solidFill>
              </a:rPr>
              <a:t>sum</a:t>
            </a:r>
            <a:r>
              <a:rPr lang="en-US" sz="1400" b="1" dirty="0" smtClean="0"/>
              <a:t>, </a:t>
            </a:r>
            <a:r>
              <a:rPr lang="en-US" sz="1400" b="1" dirty="0" err="1" smtClean="0"/>
              <a:t>sumAsLong</a:t>
            </a:r>
            <a:r>
              <a:rPr lang="en-US" sz="1400" b="1" dirty="0" smtClean="0"/>
              <a:t> … </a:t>
            </a:r>
            <a:r>
              <a:rPr lang="en-US" sz="1400" dirty="0" smtClean="0"/>
              <a:t>– aggregate functions</a:t>
            </a:r>
            <a:endParaRPr lang="en-US" sz="1400" dirty="0"/>
          </a:p>
          <a:p>
            <a:pPr>
              <a:spcAft>
                <a:spcPts val="0"/>
              </a:spcAft>
            </a:pPr>
            <a:r>
              <a:rPr lang="en-US" sz="1400" b="1" dirty="0" err="1" smtClean="0"/>
              <a:t>desc</a:t>
            </a:r>
            <a:r>
              <a:rPr lang="en-US" sz="1400" b="1" dirty="0" smtClean="0"/>
              <a:t>, </a:t>
            </a:r>
            <a:r>
              <a:rPr lang="en-US" sz="1400" b="1" dirty="0" err="1" smtClean="0"/>
              <a:t>asc</a:t>
            </a:r>
            <a:r>
              <a:rPr lang="en-US" sz="1400" b="1" dirty="0" smtClean="0"/>
              <a:t> – </a:t>
            </a:r>
            <a:r>
              <a:rPr lang="en-US" sz="1400" dirty="0" smtClean="0"/>
              <a:t>to define </a:t>
            </a:r>
            <a:r>
              <a:rPr lang="en-US" sz="1400" b="1" i="1" dirty="0" smtClean="0"/>
              <a:t>ordering</a:t>
            </a:r>
            <a:r>
              <a:rPr lang="en-US" sz="1400" dirty="0" smtClean="0"/>
              <a:t> on selection elements</a:t>
            </a:r>
          </a:p>
          <a:p>
            <a:pPr marL="0" indent="0">
              <a:spcAft>
                <a:spcPts val="0"/>
              </a:spcAft>
              <a:buNone/>
            </a:pPr>
            <a:endParaRPr lang="en-US" sz="1400" dirty="0" smtClean="0"/>
          </a:p>
          <a:p>
            <a:pPr>
              <a:spcAft>
                <a:spcPts val="0"/>
              </a:spcAft>
            </a:pPr>
            <a:r>
              <a:rPr lang="en-US" sz="1400" b="1" dirty="0" smtClean="0"/>
              <a:t>equal, </a:t>
            </a:r>
            <a:r>
              <a:rPr lang="en-US" sz="1400" b="1" dirty="0" err="1" smtClean="0"/>
              <a:t>lessThan</a:t>
            </a:r>
            <a:r>
              <a:rPr lang="en-US" sz="1400" b="1" dirty="0" smtClean="0"/>
              <a:t>, </a:t>
            </a:r>
            <a:r>
              <a:rPr lang="en-US" sz="1400" b="1" dirty="0" err="1" smtClean="0"/>
              <a:t>lt</a:t>
            </a:r>
            <a:r>
              <a:rPr lang="en-US" sz="1400" b="1" dirty="0" smtClean="0"/>
              <a:t>, </a:t>
            </a:r>
            <a:r>
              <a:rPr lang="en-US" sz="1400" b="1" dirty="0" err="1" smtClean="0"/>
              <a:t>lessThanOrEqualTo</a:t>
            </a:r>
            <a:r>
              <a:rPr lang="en-US" sz="1400" b="1" dirty="0" smtClean="0"/>
              <a:t>, le, between, </a:t>
            </a:r>
            <a:r>
              <a:rPr lang="en-US" sz="1400" b="1" dirty="0" err="1" smtClean="0"/>
              <a:t>notEqual</a:t>
            </a:r>
            <a:r>
              <a:rPr lang="en-US" sz="1400" b="1" dirty="0" smtClean="0"/>
              <a:t> … </a:t>
            </a:r>
            <a:r>
              <a:rPr lang="en-US" sz="1400" dirty="0" smtClean="0"/>
              <a:t>– comparing operations</a:t>
            </a:r>
          </a:p>
          <a:p>
            <a:pPr>
              <a:spcAft>
                <a:spcPts val="0"/>
              </a:spcAft>
            </a:pPr>
            <a:r>
              <a:rPr lang="en-US" sz="1400" b="1" dirty="0">
                <a:solidFill>
                  <a:srgbClr val="FF0000"/>
                </a:solidFill>
              </a:rPr>
              <a:t>s</a:t>
            </a:r>
            <a:r>
              <a:rPr lang="en-US" sz="1400" b="1" dirty="0" smtClean="0">
                <a:solidFill>
                  <a:srgbClr val="FF0000"/>
                </a:solidFill>
              </a:rPr>
              <a:t>um</a:t>
            </a:r>
            <a:r>
              <a:rPr lang="en-US" sz="1400" b="1" dirty="0" smtClean="0"/>
              <a:t>, </a:t>
            </a:r>
            <a:r>
              <a:rPr lang="en-US" sz="1400" b="1" dirty="0"/>
              <a:t>d</a:t>
            </a:r>
            <a:r>
              <a:rPr lang="en-US" sz="1400" b="1" dirty="0" smtClean="0"/>
              <a:t>iff, prod, </a:t>
            </a:r>
            <a:r>
              <a:rPr lang="en-US" sz="1400" b="1" dirty="0" err="1" smtClean="0"/>
              <a:t>quot</a:t>
            </a:r>
            <a:r>
              <a:rPr lang="en-US" sz="1400" b="1" dirty="0" smtClean="0"/>
              <a:t>, </a:t>
            </a:r>
            <a:r>
              <a:rPr lang="en-US" sz="1400" b="1" dirty="0" err="1" smtClean="0"/>
              <a:t>neg</a:t>
            </a:r>
            <a:r>
              <a:rPr lang="en-US" sz="1400" b="1" dirty="0" smtClean="0"/>
              <a:t> </a:t>
            </a:r>
            <a:r>
              <a:rPr lang="en-US" sz="1400" dirty="0" smtClean="0"/>
              <a:t>– equivalents to mathematical operators</a:t>
            </a:r>
          </a:p>
          <a:p>
            <a:pPr>
              <a:spcAft>
                <a:spcPts val="0"/>
              </a:spcAft>
            </a:pPr>
            <a:r>
              <a:rPr lang="en-US" sz="1400" b="1" dirty="0" smtClean="0"/>
              <a:t>substring, lower, trim, </a:t>
            </a:r>
            <a:r>
              <a:rPr lang="en-US" sz="1400" b="1" dirty="0" err="1" smtClean="0"/>
              <a:t>sqrt</a:t>
            </a:r>
            <a:r>
              <a:rPr lang="en-US" sz="1400" b="1" dirty="0" smtClean="0"/>
              <a:t>, </a:t>
            </a:r>
            <a:r>
              <a:rPr lang="en-US" sz="1400" b="1" dirty="0" err="1" smtClean="0"/>
              <a:t>currentDate</a:t>
            </a:r>
            <a:r>
              <a:rPr lang="en-US" sz="1400" b="1" dirty="0" smtClean="0"/>
              <a:t>, </a:t>
            </a:r>
            <a:r>
              <a:rPr lang="en-US" sz="1400" b="1" dirty="0" err="1" smtClean="0"/>
              <a:t>toLong</a:t>
            </a:r>
            <a:r>
              <a:rPr lang="en-US" sz="1400" b="1" dirty="0" smtClean="0"/>
              <a:t>, </a:t>
            </a:r>
            <a:r>
              <a:rPr lang="en-US" sz="1400" b="1" dirty="0" err="1" smtClean="0"/>
              <a:t>toString</a:t>
            </a:r>
            <a:r>
              <a:rPr lang="en-US" sz="1400" b="1" dirty="0" smtClean="0"/>
              <a:t>, … – </a:t>
            </a:r>
            <a:r>
              <a:rPr lang="en-US" sz="1400" dirty="0" smtClean="0"/>
              <a:t>type operations</a:t>
            </a:r>
          </a:p>
          <a:p>
            <a:pPr marL="0" indent="0">
              <a:spcAft>
                <a:spcPts val="0"/>
              </a:spcAft>
              <a:buNone/>
            </a:pPr>
            <a:endParaRPr lang="en-US" sz="1400" dirty="0"/>
          </a:p>
          <a:p>
            <a:pPr>
              <a:spcAft>
                <a:spcPts val="0"/>
              </a:spcAft>
            </a:pPr>
            <a:r>
              <a:rPr lang="en-US" sz="1400" b="1" dirty="0"/>
              <a:t>i</a:t>
            </a:r>
            <a:r>
              <a:rPr lang="en-US" sz="1400" b="1" dirty="0" smtClean="0"/>
              <a:t>n, member, size, </a:t>
            </a:r>
            <a:r>
              <a:rPr lang="en-US" sz="1400" b="1" dirty="0" err="1" smtClean="0"/>
              <a:t>isEmpty</a:t>
            </a:r>
            <a:r>
              <a:rPr lang="en-US" sz="1400" b="1" dirty="0" smtClean="0"/>
              <a:t>, all, any, exists, treat … </a:t>
            </a:r>
            <a:r>
              <a:rPr lang="en-US" sz="1400" dirty="0" smtClean="0"/>
              <a:t>– collection and subquery related operations</a:t>
            </a:r>
            <a:endParaRPr lang="en-US" sz="1400" dirty="0"/>
          </a:p>
          <a:p>
            <a:pPr lvl="0">
              <a:spcAft>
                <a:spcPts val="0"/>
              </a:spcAft>
              <a:buClr>
                <a:srgbClr val="39C2D7"/>
              </a:buClr>
            </a:pPr>
            <a:r>
              <a:rPr lang="en-US" sz="1400" b="1" dirty="0" err="1" smtClean="0">
                <a:solidFill>
                  <a:srgbClr val="464547"/>
                </a:solidFill>
              </a:rPr>
              <a:t>isNull</a:t>
            </a:r>
            <a:r>
              <a:rPr lang="en-US" sz="1400" b="1" dirty="0">
                <a:solidFill>
                  <a:srgbClr val="464547"/>
                </a:solidFill>
              </a:rPr>
              <a:t>, </a:t>
            </a:r>
            <a:r>
              <a:rPr lang="en-US" sz="1400" b="1" dirty="0" err="1">
                <a:solidFill>
                  <a:srgbClr val="464547"/>
                </a:solidFill>
              </a:rPr>
              <a:t>isTrue</a:t>
            </a:r>
            <a:r>
              <a:rPr lang="en-US" sz="1400" b="1" dirty="0">
                <a:solidFill>
                  <a:srgbClr val="464547"/>
                </a:solidFill>
              </a:rPr>
              <a:t>, </a:t>
            </a:r>
            <a:r>
              <a:rPr lang="en-US" sz="1400" b="1" dirty="0" err="1">
                <a:solidFill>
                  <a:srgbClr val="464547"/>
                </a:solidFill>
              </a:rPr>
              <a:t>isFalse</a:t>
            </a:r>
            <a:r>
              <a:rPr lang="en-US" sz="1400" b="1" dirty="0">
                <a:solidFill>
                  <a:srgbClr val="464547"/>
                </a:solidFill>
              </a:rPr>
              <a:t>, literal, </a:t>
            </a:r>
            <a:r>
              <a:rPr lang="en-US" sz="1400" b="1" dirty="0" smtClean="0">
                <a:solidFill>
                  <a:srgbClr val="464547"/>
                </a:solidFill>
              </a:rPr>
              <a:t>parameter, function… </a:t>
            </a:r>
            <a:r>
              <a:rPr lang="en-US" sz="1400" dirty="0" smtClean="0">
                <a:solidFill>
                  <a:srgbClr val="464547"/>
                </a:solidFill>
              </a:rPr>
              <a:t>– checks, declaration of </a:t>
            </a:r>
            <a:r>
              <a:rPr lang="en-US" sz="1400" dirty="0" err="1" smtClean="0">
                <a:solidFill>
                  <a:srgbClr val="464547"/>
                </a:solidFill>
              </a:rPr>
              <a:t>params</a:t>
            </a:r>
            <a:r>
              <a:rPr lang="en-US" sz="1400" dirty="0" smtClean="0">
                <a:solidFill>
                  <a:srgbClr val="464547"/>
                </a:solidFill>
              </a:rPr>
              <a:t> and constants</a:t>
            </a:r>
          </a:p>
          <a:p>
            <a:pPr marL="0" lvl="0" indent="0">
              <a:spcAft>
                <a:spcPts val="0"/>
              </a:spcAft>
              <a:buClr>
                <a:srgbClr val="39C2D7"/>
              </a:buClr>
              <a:buNone/>
            </a:pPr>
            <a:endParaRPr lang="en-US" sz="1400" dirty="0">
              <a:solidFill>
                <a:srgbClr val="464547"/>
              </a:solidFill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2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2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04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60362" y="1235676"/>
            <a:ext cx="8379983" cy="4776186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b="1" dirty="0" smtClean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// </a:t>
            </a:r>
            <a:r>
              <a:rPr lang="en-US" sz="1200" b="1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SELECT h.name, </a:t>
            </a:r>
            <a:r>
              <a:rPr lang="en-US" sz="1200" b="1" dirty="0" err="1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h.address</a:t>
            </a:r>
            <a:r>
              <a:rPr lang="en-US" sz="1200" b="1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SIZE(</a:t>
            </a:r>
            <a:r>
              <a:rPr lang="en-US" sz="1200" b="1" dirty="0" err="1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h.appartments</a:t>
            </a:r>
            <a:r>
              <a:rPr lang="en-US" sz="1200" b="1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 FROM Hotel </a:t>
            </a:r>
            <a:r>
              <a:rPr lang="en-US" sz="1200" b="1" dirty="0" smtClean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200" b="1" dirty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CriteriaBuilder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builder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em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.getCriteriaBuilder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CriteriaQuery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&lt;Tuple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criteriaQuery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em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.createTupleQuery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Root&lt;Hotel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&gt;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criteriaQuery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.from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Hotel.</a:t>
            </a: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Path&lt;Collection&lt;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&gt;&gt; </a:t>
            </a:r>
            <a:r>
              <a:rPr lang="en-US" sz="1200" dirty="0" smtClean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apps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</a:t>
            </a:r>
            <a:r>
              <a:rPr lang="en-US" sz="1200" dirty="0" smtClean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Collection&lt;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&gt;&gt; get(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appartments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Path&lt;String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&gt;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.&lt;String&gt; get(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"name"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Path&lt;Address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&gt;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address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.&lt;Address&gt; get(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"address"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criteriaQuery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</a:t>
            </a:r>
            <a:r>
              <a:rPr lang="en-US" sz="1200" b="1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multiselect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smtClean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sz="1200" dirty="0" smtClean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address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sz="1200" dirty="0" err="1" smtClean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builder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.size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smtClean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).alias(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appsSize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));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TypedQuery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&lt;Tuple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&gt;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query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em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.createQuery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criteriaQuery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for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(Tuple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result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: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query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.getResultList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()) {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System.</a:t>
            </a:r>
            <a:r>
              <a:rPr lang="en-US" sz="1200" b="1" i="1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out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.println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 smtClean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result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.get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"name</a:t>
            </a:r>
            <a:r>
              <a:rPr lang="en-US" sz="12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+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result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.get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appsSize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Integer.</a:t>
            </a: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));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200" dirty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b="1" dirty="0" smtClean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// </a:t>
            </a:r>
            <a:r>
              <a:rPr lang="en-US" sz="1200" b="1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SELECT NEW </a:t>
            </a:r>
            <a:r>
              <a:rPr lang="en-US" sz="1200" b="1" dirty="0" err="1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com.epam.jpa.HotelInfo</a:t>
            </a:r>
            <a:r>
              <a:rPr lang="en-US" sz="1200" b="1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(h.name, </a:t>
            </a:r>
            <a:r>
              <a:rPr lang="en-US" sz="1200" b="1" dirty="0" err="1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h.address.city</a:t>
            </a:r>
            <a:r>
              <a:rPr lang="en-US" sz="1200" b="1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 FROM Hotel </a:t>
            </a:r>
            <a:r>
              <a:rPr lang="en-US" sz="1200" b="1" dirty="0" smtClean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2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CriteriaQuery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&lt;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HotelInfo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cQuery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builder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.createQuery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HotelInfo.</a:t>
            </a: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Root&lt;Hotel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&gt;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cQuery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.from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Hotel.</a:t>
            </a: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Path&lt;String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&gt;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.&lt;String&gt; get(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"name"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Path&lt;String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addressCity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.&lt;Address&gt; get(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"address"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).&lt;String&gt;get(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"city"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cQuery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</a:t>
            </a:r>
            <a:r>
              <a:rPr lang="en-US" sz="1200" b="1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select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 smtClean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builder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</a:t>
            </a:r>
            <a:r>
              <a:rPr lang="en-US" sz="1200" b="1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construct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HotelInfo.</a:t>
            </a:r>
            <a:r>
              <a:rPr lang="en-US" sz="1200" b="1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addressCity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));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2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CRITERIA API SELECTION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47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60362" y="1235676"/>
            <a:ext cx="8379983" cy="4776186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 smtClean="0">
              <a:solidFill>
                <a:srgbClr val="3F7F5F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// </a:t>
            </a:r>
            <a:r>
              <a:rPr lang="en-US" sz="14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SELECT h, o.name FROM Hotel h JOIN FETCH </a:t>
            </a:r>
            <a:r>
              <a:rPr lang="en-US" sz="1400" dirty="0" err="1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h.appartments</a:t>
            </a:r>
            <a:r>
              <a:rPr lang="en-US" sz="14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JOIN </a:t>
            </a:r>
            <a:r>
              <a:rPr lang="en-US" sz="1400" dirty="0" err="1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h.owner</a:t>
            </a:r>
            <a:r>
              <a:rPr lang="en-US" sz="14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o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CriteriaQuery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&lt;?&gt;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cQuery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cBuilder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.createQuery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Root&lt;Hotel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&gt;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cQuery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Hotel.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err="1" smtClean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</a:t>
            </a:r>
            <a:r>
              <a:rPr lang="en-US" sz="1400" b="1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fetch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appartments</a:t>
            </a:r>
            <a:r>
              <a:rPr lang="en-US" sz="14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Join&lt;Hotel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Owner&gt;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owner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.&lt;Hotel, Owner&gt;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"owner"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JoinType.</a:t>
            </a:r>
            <a:r>
              <a:rPr lang="en-US" sz="14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INNER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err="1" smtClean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cQuery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.multiselect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 smtClean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owner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.&lt;String&gt;get(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"name"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));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CRITERIA API “FROM” AND “JOIN”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83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60362" y="1235676"/>
            <a:ext cx="8379983" cy="4776186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200" dirty="0" smtClean="0">
              <a:solidFill>
                <a:srgbClr val="3F7F5F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// SELECT </a:t>
            </a:r>
            <a:r>
              <a:rPr lang="en-US" sz="1200" dirty="0" smtClean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SUBSTRING(</a:t>
            </a:r>
            <a:r>
              <a:rPr lang="en-US" sz="1200" dirty="0" err="1" smtClean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a.description</a:t>
            </a:r>
            <a:r>
              <a:rPr lang="en-US" sz="1200" dirty="0" smtClean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1, 200) </a:t>
            </a:r>
            <a:r>
              <a:rPr lang="en-US" sz="12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 </a:t>
            </a:r>
            <a:r>
              <a:rPr lang="en-US" sz="1200" dirty="0" err="1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</a:t>
            </a:r>
            <a:r>
              <a:rPr lang="en-US" sz="12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// WHERE (</a:t>
            </a:r>
            <a:r>
              <a:rPr lang="en-US" sz="1200" dirty="0" err="1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a.price</a:t>
            </a:r>
            <a:r>
              <a:rPr lang="en-US" sz="12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&gt; 1000 OR </a:t>
            </a:r>
            <a:r>
              <a:rPr lang="en-US" sz="1200" dirty="0" err="1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a.bedType</a:t>
            </a:r>
            <a:r>
              <a:rPr lang="en-US" sz="12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IN :types) AND </a:t>
            </a:r>
            <a:r>
              <a:rPr lang="en-US" sz="1200" dirty="0" err="1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a.visitors</a:t>
            </a:r>
            <a:r>
              <a:rPr lang="en-US" sz="12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IS NOT EMPTY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CriteriaQuery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&lt;String&gt;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cQuery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cBuilder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.createQuery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String.</a:t>
            </a: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Root&lt;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&gt;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room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cQuery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.from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Appartment.</a:t>
            </a: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Path&lt;String&gt;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descr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room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.&lt;String&gt; get(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"description"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Path&lt;Double&gt;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price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room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.&lt;Double&gt; get(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"price"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Path&lt;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BedType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bedType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room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.&lt;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BedType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&gt; get(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bedType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Path&lt;Collection&lt;Visitor&gt;&gt;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visitors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dirty="0" smtClean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room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.&lt;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Collection&lt;Visitor&gt;&gt; get(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"visitors"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Predicate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priceCond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cBuilder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</a:t>
            </a:r>
            <a:r>
              <a:rPr 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greaterThan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price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lang="en-US" sz="1200" dirty="0" smtClean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cBuilder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</a:t>
            </a:r>
            <a:r>
              <a:rPr lang="en-US" sz="1200" b="1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literal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(1000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.));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Predicate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bedTypeCond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bedType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cBuilder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</a:t>
            </a:r>
            <a:r>
              <a:rPr 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parameter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Collection.</a:t>
            </a: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lang="en-US" sz="1200" dirty="0" smtClean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types"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));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Predicate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visitorsCond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cBuilder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</a:t>
            </a:r>
            <a:r>
              <a:rPr 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isNotEmpty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visitors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cQuery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</a:t>
            </a:r>
            <a:r>
              <a:rPr 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where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cBuilder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</a:t>
            </a:r>
            <a:r>
              <a:rPr 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priceCond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bedTypeCond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),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visitorsCond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cQuery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.select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cBuilder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</a:t>
            </a:r>
            <a:r>
              <a:rPr 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substring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descr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1, 200));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CRITERIA API “WHERE”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21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60362" y="1235676"/>
            <a:ext cx="8501627" cy="4776186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 smtClean="0">
              <a:solidFill>
                <a:srgbClr val="3F7F5F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// SELECT h.name, </a:t>
            </a:r>
            <a:r>
              <a:rPr lang="en-US" sz="1400" dirty="0" err="1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h.stars</a:t>
            </a:r>
            <a:r>
              <a:rPr lang="en-US" sz="14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AVG(</a:t>
            </a:r>
            <a:r>
              <a:rPr lang="en-US" sz="1400" dirty="0" err="1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a.price</a:t>
            </a:r>
            <a:r>
              <a:rPr lang="en-US" sz="14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 FROM Hotel h JOIN </a:t>
            </a:r>
            <a:r>
              <a:rPr lang="en-US" sz="1400" dirty="0" err="1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h.appartments</a:t>
            </a:r>
            <a:r>
              <a:rPr lang="en-US" sz="14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// GROUP BY h.name, </a:t>
            </a:r>
            <a:r>
              <a:rPr lang="en-US" sz="1400" dirty="0" err="1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h.stars</a:t>
            </a:r>
            <a:r>
              <a:rPr lang="en-US" sz="14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HAVING AVG(</a:t>
            </a:r>
            <a:r>
              <a:rPr lang="en-US" sz="1400" dirty="0" err="1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a.price</a:t>
            </a:r>
            <a:r>
              <a:rPr lang="en-US" sz="14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 &lt;= </a:t>
            </a:r>
            <a:r>
              <a:rPr lang="en-US" sz="1400" dirty="0" smtClean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200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// ORDER </a:t>
            </a:r>
            <a:r>
              <a:rPr lang="en-US" sz="14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BY </a:t>
            </a:r>
            <a:r>
              <a:rPr lang="en-US" sz="1400" dirty="0" err="1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h.stars</a:t>
            </a:r>
            <a:r>
              <a:rPr lang="en-US" sz="14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DESC, h.name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CriteriaQuery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&lt;?&gt;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cQuery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cBuilder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.createQuery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Root&lt;Hotel&gt;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cQuery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.from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Hotel.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Join&lt;Hotel,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&gt; </a:t>
            </a:r>
            <a:r>
              <a:rPr lang="en-US" sz="1400" dirty="0" err="1" smtClean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.&lt;Hotel,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&gt;join(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appartments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Path&lt;String&gt;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.&lt;String&gt; get(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"name"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Path&lt;Integer&gt;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stars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.&lt;Integer&gt; get(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"stars"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Expression&lt;Double&gt;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avgPrice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40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cBuilder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.avg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.&lt;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Double&gt; get(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"price"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));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cQuery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.multiselect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stars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avgPrice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cQuery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.groupBy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stars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cQuery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.having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cBuilder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.le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avgPrice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200.));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cQuery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.orderBy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cBuilder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.desc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stars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), 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cBuilder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.asc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avgPrice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));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CRITERIA API “GROUP” AND “ORDER”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26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2" y="1235676"/>
            <a:ext cx="8379983" cy="4776186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public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raisePricesForHotels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(Long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8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CriteriaUpdate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&lt;Hotel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cUpdate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40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cBuilder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.createCriteriaUpdate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Hotel.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8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Root&lt;Hotel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&gt;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cUpdate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.from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Hotel.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8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Path&lt;Double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&gt;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price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.&lt;Double&gt; get(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"price</a:t>
            </a:r>
            <a:r>
              <a:rPr lang="en-US" sz="14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8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</a:t>
            </a:r>
            <a:r>
              <a:rPr lang="en-US" sz="1400" dirty="0" err="1" smtClean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cUpdate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.set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 smtClean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price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cBuilder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.prod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price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1.2));</a:t>
            </a:r>
            <a:endParaRPr lang="en-US" sz="18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</a:t>
            </a:r>
            <a:r>
              <a:rPr lang="en-US" sz="1400" dirty="0" err="1" smtClean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cUpdate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.set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lastUpdated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ZonedDateTime.</a:t>
            </a:r>
            <a:r>
              <a:rPr lang="en-US" sz="1400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now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());</a:t>
            </a:r>
            <a:endParaRPr lang="en-US" sz="18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</a:t>
            </a:r>
            <a:r>
              <a:rPr lang="en-US" sz="1400" dirty="0" err="1" smtClean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cUpdate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.where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cBuilder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.equal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 smtClean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.&lt;Long&gt; get(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"id"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),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hotelId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));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8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</a:t>
            </a:r>
            <a:r>
              <a:rPr lang="en-US" sz="140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em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.createQuery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cUpdate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).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executeUpdate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();</a:t>
            </a:r>
            <a:endParaRPr lang="en-US" sz="18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  <a:endParaRPr lang="en-US" sz="18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UPDATE AND DELETE CRITERIA</a:t>
            </a:r>
          </a:p>
        </p:txBody>
      </p:sp>
    </p:spTree>
    <p:extLst>
      <p:ext uri="{BB962C8B-B14F-4D97-AF65-F5344CB8AC3E}">
        <p14:creationId xmlns:p14="http://schemas.microsoft.com/office/powerpoint/2010/main" val="369085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059" y="932688"/>
            <a:ext cx="3426941" cy="5566899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357780" y="1435606"/>
            <a:ext cx="7780439" cy="408253"/>
            <a:chOff x="357780" y="1435606"/>
            <a:chExt cx="7780439" cy="408253"/>
          </a:xfrm>
        </p:grpSpPr>
        <p:sp>
          <p:nvSpPr>
            <p:cNvPr id="35" name="TextBox 34"/>
            <p:cNvSpPr txBox="1"/>
            <p:nvPr/>
          </p:nvSpPr>
          <p:spPr>
            <a:xfrm>
              <a:off x="823019" y="1459785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/>
                <a:t>Search approaches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36" name="Group 35"/>
            <p:cNvGrpSpPr>
              <a:grpSpLocks noChangeAspect="1"/>
            </p:cNvGrpSpPr>
            <p:nvPr/>
          </p:nvGrpSpPr>
          <p:grpSpPr>
            <a:xfrm>
              <a:off x="357780" y="1435606"/>
              <a:ext cx="411480" cy="408253"/>
              <a:chOff x="448467" y="1385718"/>
              <a:chExt cx="464582" cy="464582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448467" y="1385718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97577" y="1427189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1</a:t>
                </a:r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357780" y="3331694"/>
            <a:ext cx="7780439" cy="408253"/>
            <a:chOff x="357780" y="2067708"/>
            <a:chExt cx="7780439" cy="408253"/>
          </a:xfrm>
        </p:grpSpPr>
        <p:sp>
          <p:nvSpPr>
            <p:cNvPr id="50" name="TextBox 49"/>
            <p:cNvSpPr txBox="1"/>
            <p:nvPr/>
          </p:nvSpPr>
          <p:spPr>
            <a:xfrm>
              <a:off x="823019" y="2091887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>
                  <a:solidFill>
                    <a:srgbClr val="444444"/>
                  </a:solidFill>
                  <a:cs typeface="Trebuchet MS"/>
                </a:rPr>
                <a:t>Query tuning, hints, entity graphs </a:t>
              </a:r>
              <a:r>
                <a:rPr lang="en-US" sz="1600" dirty="0" smtClean="0">
                  <a:solidFill>
                    <a:srgbClr val="FF0000"/>
                  </a:solidFill>
                  <a:cs typeface="Trebuchet MS"/>
                </a:rPr>
                <a:t>(almost there)</a:t>
              </a:r>
              <a:endParaRPr lang="en-US" sz="1600" dirty="0">
                <a:solidFill>
                  <a:srgbClr val="FF0000"/>
                </a:solidFill>
                <a:cs typeface="Trebuchet MS"/>
              </a:endParaRPr>
            </a:p>
          </p:txBody>
        </p:sp>
        <p:grpSp>
          <p:nvGrpSpPr>
            <p:cNvPr id="51" name="Group 50"/>
            <p:cNvGrpSpPr>
              <a:grpSpLocks noChangeAspect="1"/>
            </p:cNvGrpSpPr>
            <p:nvPr/>
          </p:nvGrpSpPr>
          <p:grpSpPr>
            <a:xfrm>
              <a:off x="357780" y="2067708"/>
              <a:ext cx="411480" cy="408253"/>
              <a:chOff x="448467" y="2071851"/>
              <a:chExt cx="464582" cy="464582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448467" y="2071851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499647" y="2113322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2</a:t>
                </a:r>
              </a:p>
            </p:txBody>
          </p:sp>
        </p:grpSp>
      </p:grpSp>
      <p:grpSp>
        <p:nvGrpSpPr>
          <p:cNvPr id="23" name="Group 22"/>
          <p:cNvGrpSpPr/>
          <p:nvPr/>
        </p:nvGrpSpPr>
        <p:grpSpPr>
          <a:xfrm>
            <a:off x="357780" y="2094701"/>
            <a:ext cx="7780439" cy="408253"/>
            <a:chOff x="357780" y="2699810"/>
            <a:chExt cx="7780439" cy="408253"/>
          </a:xfrm>
        </p:grpSpPr>
        <p:sp>
          <p:nvSpPr>
            <p:cNvPr id="55" name="TextBox 54"/>
            <p:cNvSpPr txBox="1"/>
            <p:nvPr/>
          </p:nvSpPr>
          <p:spPr>
            <a:xfrm>
              <a:off x="823019" y="2723989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/>
                <a:t>JPQL</a:t>
              </a:r>
            </a:p>
          </p:txBody>
        </p:sp>
        <p:grpSp>
          <p:nvGrpSpPr>
            <p:cNvPr id="56" name="Group 55"/>
            <p:cNvGrpSpPr>
              <a:grpSpLocks noChangeAspect="1"/>
            </p:cNvGrpSpPr>
            <p:nvPr/>
          </p:nvGrpSpPr>
          <p:grpSpPr>
            <a:xfrm>
              <a:off x="357780" y="2699810"/>
              <a:ext cx="411480" cy="408253"/>
              <a:chOff x="448467" y="2760563"/>
              <a:chExt cx="464582" cy="464582"/>
            </a:xfrm>
          </p:grpSpPr>
          <p:sp>
            <p:nvSpPr>
              <p:cNvPr id="57" name="Oval 56"/>
              <p:cNvSpPr/>
              <p:nvPr/>
            </p:nvSpPr>
            <p:spPr>
              <a:xfrm>
                <a:off x="448467" y="2760563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499647" y="2802034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3</a:t>
                </a:r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357780" y="2748742"/>
            <a:ext cx="7780439" cy="408253"/>
            <a:chOff x="357780" y="3964014"/>
            <a:chExt cx="7780439" cy="408253"/>
          </a:xfrm>
        </p:grpSpPr>
        <p:sp>
          <p:nvSpPr>
            <p:cNvPr id="65" name="TextBox 64"/>
            <p:cNvSpPr txBox="1"/>
            <p:nvPr/>
          </p:nvSpPr>
          <p:spPr>
            <a:xfrm>
              <a:off x="823019" y="3988194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/>
                <a:t>Criteria API</a:t>
              </a:r>
            </a:p>
          </p:txBody>
        </p:sp>
        <p:grpSp>
          <p:nvGrpSpPr>
            <p:cNvPr id="66" name="Group 65"/>
            <p:cNvGrpSpPr>
              <a:grpSpLocks noChangeAspect="1"/>
            </p:cNvGrpSpPr>
            <p:nvPr/>
          </p:nvGrpSpPr>
          <p:grpSpPr>
            <a:xfrm>
              <a:off x="357780" y="3964014"/>
              <a:ext cx="411480" cy="408253"/>
              <a:chOff x="448467" y="4140826"/>
              <a:chExt cx="464582" cy="464582"/>
            </a:xfrm>
          </p:grpSpPr>
          <p:sp>
            <p:nvSpPr>
              <p:cNvPr id="67" name="Oval 66"/>
              <p:cNvSpPr/>
              <p:nvPr/>
            </p:nvSpPr>
            <p:spPr>
              <a:xfrm>
                <a:off x="448467" y="4140826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499647" y="4182297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5</a:t>
                </a:r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357780" y="3965721"/>
            <a:ext cx="7780439" cy="408253"/>
            <a:chOff x="357780" y="3964014"/>
            <a:chExt cx="7780439" cy="408253"/>
          </a:xfrm>
        </p:grpSpPr>
        <p:sp>
          <p:nvSpPr>
            <p:cNvPr id="30" name="TextBox 29"/>
            <p:cNvSpPr txBox="1"/>
            <p:nvPr/>
          </p:nvSpPr>
          <p:spPr>
            <a:xfrm>
              <a:off x="823019" y="3988194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>
                  <a:solidFill>
                    <a:srgbClr val="444444"/>
                  </a:solidFill>
                  <a:cs typeface="Trebuchet MS"/>
                </a:rPr>
                <a:t>Adaptations</a:t>
              </a:r>
              <a:r>
                <a:rPr lang="en-US" sz="1600" dirty="0">
                  <a:solidFill>
                    <a:srgbClr val="444444"/>
                  </a:solidFill>
                  <a:cs typeface="Trebuchet MS"/>
                </a:rPr>
                <a:t>: Spring Data, </a:t>
              </a:r>
              <a:r>
                <a:rPr lang="en-US" sz="1600" dirty="0" err="1">
                  <a:solidFill>
                    <a:srgbClr val="444444"/>
                  </a:solidFill>
                  <a:cs typeface="Trebuchet MS"/>
                </a:rPr>
                <a:t>QueryDSL</a:t>
              </a:r>
              <a:endParaRPr lang="en-US" sz="1600" dirty="0">
                <a:solidFill>
                  <a:srgbClr val="444444"/>
                </a:solidFill>
                <a:cs typeface="Trebuchet MS"/>
              </a:endParaRPr>
            </a:p>
          </p:txBody>
        </p: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>
              <a:off x="357780" y="3964014"/>
              <a:ext cx="411480" cy="408253"/>
              <a:chOff x="448467" y="4140826"/>
              <a:chExt cx="464582" cy="464582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448467" y="4140826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99647" y="4182297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5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742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059" y="932688"/>
            <a:ext cx="3426941" cy="5566899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JPQL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382494" y="1224202"/>
            <a:ext cx="7780439" cy="408253"/>
            <a:chOff x="357780" y="1435606"/>
            <a:chExt cx="7780439" cy="408253"/>
          </a:xfrm>
        </p:grpSpPr>
        <p:sp>
          <p:nvSpPr>
            <p:cNvPr id="35" name="TextBox 34"/>
            <p:cNvSpPr txBox="1"/>
            <p:nvPr/>
          </p:nvSpPr>
          <p:spPr>
            <a:xfrm>
              <a:off x="823019" y="1459785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/>
                <a:t>Structure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36" name="Group 35"/>
            <p:cNvGrpSpPr>
              <a:grpSpLocks noChangeAspect="1"/>
            </p:cNvGrpSpPr>
            <p:nvPr/>
          </p:nvGrpSpPr>
          <p:grpSpPr>
            <a:xfrm>
              <a:off x="357780" y="1435606"/>
              <a:ext cx="411480" cy="408253"/>
              <a:chOff x="448467" y="1385718"/>
              <a:chExt cx="464582" cy="464582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448467" y="1385718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97577" y="1427189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1</a:t>
                </a:r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382494" y="1856304"/>
            <a:ext cx="7780439" cy="408253"/>
            <a:chOff x="357780" y="2067708"/>
            <a:chExt cx="7780439" cy="408253"/>
          </a:xfrm>
        </p:grpSpPr>
        <p:sp>
          <p:nvSpPr>
            <p:cNvPr id="50" name="TextBox 49"/>
            <p:cNvSpPr txBox="1"/>
            <p:nvPr/>
          </p:nvSpPr>
          <p:spPr>
            <a:xfrm>
              <a:off x="823019" y="2091887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/>
                <a:t>Selection, from, joins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51" name="Group 50"/>
            <p:cNvGrpSpPr>
              <a:grpSpLocks noChangeAspect="1"/>
            </p:cNvGrpSpPr>
            <p:nvPr/>
          </p:nvGrpSpPr>
          <p:grpSpPr>
            <a:xfrm>
              <a:off x="357780" y="2067708"/>
              <a:ext cx="411480" cy="408253"/>
              <a:chOff x="448467" y="2071851"/>
              <a:chExt cx="464582" cy="464582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448467" y="2071851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499647" y="2113322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2</a:t>
                </a:r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382494" y="3078666"/>
            <a:ext cx="7780439" cy="408253"/>
            <a:chOff x="357780" y="3331911"/>
            <a:chExt cx="7780439" cy="408253"/>
          </a:xfrm>
        </p:grpSpPr>
        <p:sp>
          <p:nvSpPr>
            <p:cNvPr id="60" name="TextBox 59"/>
            <p:cNvSpPr txBox="1"/>
            <p:nvPr/>
          </p:nvSpPr>
          <p:spPr>
            <a:xfrm>
              <a:off x="823019" y="3356091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/>
                <a:t>Grouping, post-conditions, ordering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61" name="Group 60"/>
            <p:cNvGrpSpPr>
              <a:grpSpLocks noChangeAspect="1"/>
            </p:cNvGrpSpPr>
            <p:nvPr/>
          </p:nvGrpSpPr>
          <p:grpSpPr>
            <a:xfrm>
              <a:off x="357780" y="3331911"/>
              <a:ext cx="411480" cy="408253"/>
              <a:chOff x="448467" y="3449275"/>
              <a:chExt cx="464582" cy="464582"/>
            </a:xfrm>
          </p:grpSpPr>
          <p:sp>
            <p:nvSpPr>
              <p:cNvPr id="62" name="Oval 61"/>
              <p:cNvSpPr/>
              <p:nvPr/>
            </p:nvSpPr>
            <p:spPr>
              <a:xfrm>
                <a:off x="448467" y="3449275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499648" y="3490746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4</a:t>
                </a:r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382494" y="2488406"/>
            <a:ext cx="7780439" cy="408253"/>
            <a:chOff x="357780" y="4596118"/>
            <a:chExt cx="7780439" cy="408253"/>
          </a:xfrm>
        </p:grpSpPr>
        <p:sp>
          <p:nvSpPr>
            <p:cNvPr id="34" name="TextBox 33"/>
            <p:cNvSpPr txBox="1"/>
            <p:nvPr/>
          </p:nvSpPr>
          <p:spPr>
            <a:xfrm>
              <a:off x="823019" y="4620298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>
                  <a:solidFill>
                    <a:srgbClr val="444444"/>
                  </a:solidFill>
                  <a:cs typeface="Trebuchet MS"/>
                </a:rPr>
                <a:t>Conditions, parameter types</a:t>
              </a:r>
              <a:endParaRPr lang="en-US" sz="1600" dirty="0">
                <a:solidFill>
                  <a:srgbClr val="444444"/>
                </a:solidFill>
                <a:cs typeface="Trebuchet MS"/>
              </a:endParaRPr>
            </a:p>
          </p:txBody>
        </p:sp>
        <p:grpSp>
          <p:nvGrpSpPr>
            <p:cNvPr id="38" name="Group 37"/>
            <p:cNvGrpSpPr>
              <a:grpSpLocks noChangeAspect="1"/>
            </p:cNvGrpSpPr>
            <p:nvPr/>
          </p:nvGrpSpPr>
          <p:grpSpPr>
            <a:xfrm>
              <a:off x="357780" y="4596118"/>
              <a:ext cx="411480" cy="408253"/>
              <a:chOff x="448467" y="4140826"/>
              <a:chExt cx="464582" cy="464582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448467" y="4140826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99647" y="4182297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 smtClean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6</a:t>
                </a:r>
                <a:endParaRPr lang="en-US" sz="1700" dirty="0">
                  <a:solidFill>
                    <a:schemeClr val="accent2"/>
                  </a:solidFill>
                  <a:latin typeface="Arial Black"/>
                  <a:cs typeface="Arial Black"/>
                </a:endParaRPr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382494" y="3734967"/>
            <a:ext cx="7780439" cy="408253"/>
            <a:chOff x="357780" y="3964014"/>
            <a:chExt cx="7780439" cy="408253"/>
          </a:xfrm>
        </p:grpSpPr>
        <p:sp>
          <p:nvSpPr>
            <p:cNvPr id="43" name="TextBox 42"/>
            <p:cNvSpPr txBox="1"/>
            <p:nvPr/>
          </p:nvSpPr>
          <p:spPr>
            <a:xfrm>
              <a:off x="823019" y="3988194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>
                  <a:solidFill>
                    <a:srgbClr val="444444"/>
                  </a:solidFill>
                  <a:cs typeface="Trebuchet MS"/>
                </a:rPr>
                <a:t>Bulk deletes</a:t>
              </a:r>
              <a:r>
                <a:rPr lang="en-US" sz="1600" dirty="0">
                  <a:solidFill>
                    <a:srgbClr val="444444"/>
                  </a:solidFill>
                  <a:cs typeface="Trebuchet MS"/>
                </a:rPr>
                <a:t> </a:t>
              </a:r>
              <a:r>
                <a:rPr lang="en-US" sz="1600" dirty="0" smtClean="0">
                  <a:solidFill>
                    <a:srgbClr val="444444"/>
                  </a:solidFill>
                  <a:cs typeface="Trebuchet MS"/>
                </a:rPr>
                <a:t>and </a:t>
              </a:r>
              <a:r>
                <a:rPr lang="en-US" sz="1600" dirty="0">
                  <a:solidFill>
                    <a:srgbClr val="444444"/>
                  </a:solidFill>
                  <a:cs typeface="Trebuchet MS"/>
                </a:rPr>
                <a:t>updates</a:t>
              </a:r>
            </a:p>
          </p:txBody>
        </p:sp>
        <p:grpSp>
          <p:nvGrpSpPr>
            <p:cNvPr id="44" name="Group 43"/>
            <p:cNvGrpSpPr>
              <a:grpSpLocks noChangeAspect="1"/>
            </p:cNvGrpSpPr>
            <p:nvPr/>
          </p:nvGrpSpPr>
          <p:grpSpPr>
            <a:xfrm>
              <a:off x="357780" y="3964014"/>
              <a:ext cx="411480" cy="408253"/>
              <a:chOff x="448467" y="4140826"/>
              <a:chExt cx="464582" cy="464582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448467" y="4140826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99647" y="4182297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5</a:t>
                </a:r>
              </a:p>
            </p:txBody>
          </p:sp>
        </p:grpSp>
      </p:grpSp>
      <p:grpSp>
        <p:nvGrpSpPr>
          <p:cNvPr id="47" name="Group 46"/>
          <p:cNvGrpSpPr/>
          <p:nvPr/>
        </p:nvGrpSpPr>
        <p:grpSpPr>
          <a:xfrm>
            <a:off x="382494" y="5031261"/>
            <a:ext cx="7780439" cy="408253"/>
            <a:chOff x="357780" y="3964014"/>
            <a:chExt cx="7780439" cy="408253"/>
          </a:xfrm>
        </p:grpSpPr>
        <p:sp>
          <p:nvSpPr>
            <p:cNvPr id="49" name="TextBox 48"/>
            <p:cNvSpPr txBox="1"/>
            <p:nvPr/>
          </p:nvSpPr>
          <p:spPr>
            <a:xfrm>
              <a:off x="823019" y="3988194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>
                  <a:solidFill>
                    <a:srgbClr val="444444"/>
                  </a:solidFill>
                  <a:cs typeface="Trebuchet MS"/>
                </a:rPr>
                <a:t>Named queries, native queries</a:t>
              </a:r>
              <a:endParaRPr lang="en-US" sz="1600" dirty="0">
                <a:solidFill>
                  <a:srgbClr val="444444"/>
                </a:solidFill>
                <a:cs typeface="Trebuchet MS"/>
              </a:endParaRPr>
            </a:p>
          </p:txBody>
        </p:sp>
        <p:grpSp>
          <p:nvGrpSpPr>
            <p:cNvPr id="54" name="Group 53"/>
            <p:cNvGrpSpPr>
              <a:grpSpLocks noChangeAspect="1"/>
            </p:cNvGrpSpPr>
            <p:nvPr/>
          </p:nvGrpSpPr>
          <p:grpSpPr>
            <a:xfrm>
              <a:off x="357780" y="3964014"/>
              <a:ext cx="411480" cy="408253"/>
              <a:chOff x="448467" y="4140826"/>
              <a:chExt cx="464582" cy="464582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448467" y="4140826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499647" y="4182297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5</a:t>
                </a:r>
              </a:p>
            </p:txBody>
          </p:sp>
        </p:grpSp>
      </p:grpSp>
      <p:grpSp>
        <p:nvGrpSpPr>
          <p:cNvPr id="65" name="Group 64"/>
          <p:cNvGrpSpPr/>
          <p:nvPr/>
        </p:nvGrpSpPr>
        <p:grpSpPr>
          <a:xfrm>
            <a:off x="382494" y="4392140"/>
            <a:ext cx="7780439" cy="408253"/>
            <a:chOff x="357780" y="3964014"/>
            <a:chExt cx="7780439" cy="408253"/>
          </a:xfrm>
        </p:grpSpPr>
        <p:sp>
          <p:nvSpPr>
            <p:cNvPr id="66" name="TextBox 65"/>
            <p:cNvSpPr txBox="1"/>
            <p:nvPr/>
          </p:nvSpPr>
          <p:spPr>
            <a:xfrm>
              <a:off x="823019" y="3988194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>
                  <a:solidFill>
                    <a:srgbClr val="444444"/>
                  </a:solidFill>
                  <a:cs typeface="Trebuchet MS"/>
                </a:rPr>
                <a:t>Query polymorphism, type check and casting</a:t>
              </a:r>
              <a:endParaRPr lang="en-US" sz="1600" dirty="0">
                <a:solidFill>
                  <a:srgbClr val="444444"/>
                </a:solidFill>
                <a:cs typeface="Trebuchet MS"/>
              </a:endParaRPr>
            </a:p>
          </p:txBody>
        </p:sp>
        <p:grpSp>
          <p:nvGrpSpPr>
            <p:cNvPr id="67" name="Group 66"/>
            <p:cNvGrpSpPr>
              <a:grpSpLocks noChangeAspect="1"/>
            </p:cNvGrpSpPr>
            <p:nvPr/>
          </p:nvGrpSpPr>
          <p:grpSpPr>
            <a:xfrm>
              <a:off x="357780" y="3964014"/>
              <a:ext cx="411480" cy="408253"/>
              <a:chOff x="448467" y="4140826"/>
              <a:chExt cx="464582" cy="464582"/>
            </a:xfrm>
          </p:grpSpPr>
          <p:sp>
            <p:nvSpPr>
              <p:cNvPr id="68" name="Oval 67"/>
              <p:cNvSpPr/>
              <p:nvPr/>
            </p:nvSpPr>
            <p:spPr>
              <a:xfrm>
                <a:off x="448467" y="4140826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499647" y="4182297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accent2"/>
                    </a:solidFill>
                    <a:latin typeface="Arial Black"/>
                    <a:cs typeface="Arial Black"/>
                  </a:rPr>
                  <a:t>5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1737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QUERY TUNING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0362" y="1235676"/>
            <a:ext cx="8379983" cy="4776186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TypedQuery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&lt;Hotel&gt;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query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40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em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.createNamedQuery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“</a:t>
            </a:r>
            <a:r>
              <a:rPr lang="en-US" sz="1400" dirty="0" err="1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Hotel.loadSome</a:t>
            </a:r>
            <a:r>
              <a:rPr lang="en-US" sz="14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Hotel.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// Load graph - adds associations to load, fetch graph - overrides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EntityGraph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&lt;Hotel&gt;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hotelGraph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em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createEntityGraph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Hotel.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hotelGraph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.addAttributeNodes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"owner"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appartments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hotelGraph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.addSubgraph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appartments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).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addAttributeNodes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"visitors"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query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setHint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javax.persistence.loadgraph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hotelGraph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// Set to </a:t>
            </a:r>
            <a:r>
              <a:rPr lang="en-US" sz="1400" dirty="0" smtClean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return 3</a:t>
            </a:r>
            <a:r>
              <a:rPr lang="en-US" sz="1400" baseline="30000" dirty="0" smtClean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rd</a:t>
            </a:r>
            <a:r>
              <a:rPr lang="en-US" sz="1400" dirty="0" smtClean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page in 50-sized pagination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query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setFirstResult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(100);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query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setMaxResults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(50);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>
              <a:latin typeface="+mn-lt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3886" b="3886"/>
          <a:stretch/>
        </p:blipFill>
        <p:spPr>
          <a:xfrm>
            <a:off x="3546488" y="4272896"/>
            <a:ext cx="4804133" cy="134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49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SPRING DATA JPA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0362" y="1235676"/>
            <a:ext cx="8379983" cy="47761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>
                <a:latin typeface="+mn-lt"/>
              </a:rPr>
              <a:t>Features:</a:t>
            </a:r>
            <a:endParaRPr lang="en-US" dirty="0">
              <a:latin typeface="+mn-lt"/>
            </a:endParaRPr>
          </a:p>
          <a:p>
            <a:r>
              <a:rPr lang="en-US" sz="1400" dirty="0" smtClean="0">
                <a:latin typeface="+mn-lt"/>
              </a:rPr>
              <a:t>Sophisticated </a:t>
            </a:r>
            <a:r>
              <a:rPr lang="en-US" sz="1400" dirty="0">
                <a:latin typeface="+mn-lt"/>
              </a:rPr>
              <a:t>support to build repositories based on Spring and JPA</a:t>
            </a:r>
          </a:p>
          <a:p>
            <a:r>
              <a:rPr lang="en-US" sz="1400" dirty="0" smtClean="0">
                <a:latin typeface="+mn-lt"/>
              </a:rPr>
              <a:t>Support </a:t>
            </a:r>
            <a:r>
              <a:rPr lang="en-US" sz="1400" dirty="0">
                <a:latin typeface="+mn-lt"/>
              </a:rPr>
              <a:t>for </a:t>
            </a:r>
            <a:r>
              <a:rPr lang="en-US" sz="1400" dirty="0" err="1" smtClean="0">
                <a:latin typeface="+mn-lt"/>
              </a:rPr>
              <a:t>QueryDSL</a:t>
            </a:r>
            <a:r>
              <a:rPr lang="en-US" sz="1400" dirty="0" smtClean="0">
                <a:latin typeface="+mn-lt"/>
              </a:rPr>
              <a:t> </a:t>
            </a:r>
            <a:r>
              <a:rPr lang="en-US" sz="1400" dirty="0">
                <a:latin typeface="+mn-lt"/>
              </a:rPr>
              <a:t>predicates and thus type-safe JPA queries</a:t>
            </a:r>
          </a:p>
          <a:p>
            <a:r>
              <a:rPr lang="en-US" sz="1400" dirty="0" smtClean="0">
                <a:latin typeface="+mn-lt"/>
              </a:rPr>
              <a:t>Transparent </a:t>
            </a:r>
            <a:r>
              <a:rPr lang="en-US" sz="1400" dirty="0">
                <a:latin typeface="+mn-lt"/>
              </a:rPr>
              <a:t>auditing of domain class</a:t>
            </a:r>
          </a:p>
          <a:p>
            <a:r>
              <a:rPr lang="en-US" sz="1400" dirty="0" smtClean="0">
                <a:latin typeface="+mn-lt"/>
              </a:rPr>
              <a:t>Pagination </a:t>
            </a:r>
            <a:r>
              <a:rPr lang="en-US" sz="1400" dirty="0">
                <a:latin typeface="+mn-lt"/>
              </a:rPr>
              <a:t>support, dynamic query execution, ability to integrate custom data access code</a:t>
            </a:r>
          </a:p>
          <a:p>
            <a:r>
              <a:rPr lang="en-US" sz="1400" dirty="0" smtClean="0">
                <a:latin typeface="+mn-lt"/>
              </a:rPr>
              <a:t>Validation </a:t>
            </a:r>
            <a:r>
              <a:rPr lang="en-US" sz="1400" dirty="0">
                <a:latin typeface="+mn-lt"/>
              </a:rPr>
              <a:t>of @Query annotated queries at bootstrap time</a:t>
            </a:r>
          </a:p>
          <a:p>
            <a:r>
              <a:rPr lang="en-US" sz="1400" dirty="0" smtClean="0">
                <a:latin typeface="+mn-lt"/>
              </a:rPr>
              <a:t>Support </a:t>
            </a:r>
            <a:r>
              <a:rPr lang="en-US" sz="1400" dirty="0">
                <a:latin typeface="+mn-lt"/>
              </a:rPr>
              <a:t>for XML based entity mapping</a:t>
            </a:r>
          </a:p>
          <a:p>
            <a:r>
              <a:rPr lang="en-US" sz="1400" dirty="0" err="1" smtClean="0">
                <a:latin typeface="+mn-lt"/>
              </a:rPr>
              <a:t>JavaConfig</a:t>
            </a:r>
            <a:r>
              <a:rPr lang="en-US" sz="1400" dirty="0" smtClean="0">
                <a:latin typeface="+mn-lt"/>
              </a:rPr>
              <a:t> </a:t>
            </a:r>
            <a:r>
              <a:rPr lang="en-US" sz="1400" dirty="0">
                <a:latin typeface="+mn-lt"/>
              </a:rPr>
              <a:t>based repository configuration by introducing @</a:t>
            </a:r>
            <a:r>
              <a:rPr lang="en-US" sz="1400" dirty="0" err="1">
                <a:latin typeface="+mn-lt"/>
              </a:rPr>
              <a:t>EnableJpaRepositories</a:t>
            </a:r>
            <a:r>
              <a:rPr lang="en-US" sz="1400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626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SPRING DATA JPAREPOSITORY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0362" y="1235676"/>
            <a:ext cx="8379983" cy="4776186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package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com.epam.jpa.springrepo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b="1" dirty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import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org.springframework.data.jpa.repository.JpaRepository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import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com.epam.jpa.model.Hotel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interface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ProxyHotelRepository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extends</a:t>
            </a:r>
            <a:r>
              <a:rPr lang="en-US" sz="1400" dirty="0" smtClean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JpaRepository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&lt;Hotel,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Long&gt; {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</a:t>
            </a: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Service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AppartmentService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{</a:t>
            </a:r>
            <a:endParaRPr lang="en-US" sz="14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</a:t>
            </a:r>
            <a:r>
              <a:rPr lang="en-US" sz="1400" dirty="0" err="1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Autowired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ProxyHotelRepository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repo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doSmth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(Long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 {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repo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.deleteAll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</a:p>
          <a:p>
            <a:pPr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sz="1400" dirty="0"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825" y="2476231"/>
            <a:ext cx="4014520" cy="353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7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SPRING DATA JPAREPOSITORY+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0362" y="1235676"/>
            <a:ext cx="8379983" cy="4776186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interface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ProxyHotelRepository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extends</a:t>
            </a:r>
            <a:r>
              <a:rPr lang="en-US" sz="1800" dirty="0" smtClean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Repository&lt;Hotel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Long&gt;,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400" b="1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JpaSpecificationExecutor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&lt;Hotel&gt; 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/* </a:t>
            </a:r>
            <a:r>
              <a:rPr lang="en-US" sz="1400" dirty="0" err="1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QueryDslPredicateExecutor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&lt;Hotel&gt; </a:t>
            </a: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*/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{</a:t>
            </a:r>
            <a:endParaRPr lang="en-US" sz="18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8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List&lt;Hotel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&gt;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findByOwnerAndStarsOrderByNameAsc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(Owner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owner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Integer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stars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8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8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</a:t>
            </a:r>
            <a:r>
              <a:rPr lang="en-US" sz="1400" b="1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Query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"SELECT h FROM Hotel h </a:t>
            </a:r>
            <a:r>
              <a:rPr lang="en-US" sz="14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WHERE 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h.name LIKE CONCAT('%', :pattern, '%')"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endParaRPr lang="en-US" sz="18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List&lt;Hotel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getMyTrickyHotels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</a:t>
            </a:r>
            <a:r>
              <a:rPr lang="en-US" sz="1400" dirty="0" err="1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Param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"pattern"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 String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pattern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8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  <a:endParaRPr lang="en-US" sz="18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200" b="1" dirty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900" b="1" dirty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900" b="1" dirty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900" b="1" dirty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900" b="1" dirty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900" b="1" dirty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200" b="1" dirty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interface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Specification&lt;T&gt;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{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Predicate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toPredicate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(Root&lt;T&gt;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paramRoot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CriteriaQuery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&lt;?&gt;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paramCriteriaQuery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CriteriaBuilder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paramCriteriaBuilder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sz="140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487" y="3752850"/>
            <a:ext cx="6155214" cy="127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6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QUERYDSL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60362" y="1235676"/>
            <a:ext cx="8379983" cy="47761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>
                <a:latin typeface="+mn-lt"/>
              </a:rPr>
              <a:t>Configuration:</a:t>
            </a:r>
            <a:endParaRPr lang="en-US" dirty="0">
              <a:latin typeface="+mn-lt"/>
            </a:endParaRPr>
          </a:p>
          <a:p>
            <a:r>
              <a:rPr lang="en-US" sz="1400" dirty="0" smtClean="0">
                <a:latin typeface="+mn-lt"/>
              </a:rPr>
              <a:t>Define library dependencies </a:t>
            </a:r>
            <a:endParaRPr lang="en-US" sz="1400" dirty="0">
              <a:latin typeface="+mn-lt"/>
            </a:endParaRPr>
          </a:p>
          <a:p>
            <a:r>
              <a:rPr lang="en-US" sz="1400" dirty="0" smtClean="0"/>
              <a:t>Configure APT</a:t>
            </a:r>
            <a:endParaRPr lang="en-US" sz="1400" dirty="0" smtClean="0">
              <a:latin typeface="+mn-lt"/>
            </a:endParaRPr>
          </a:p>
          <a:p>
            <a:r>
              <a:rPr lang="en-US" sz="1400" i="1" dirty="0" err="1"/>
              <a:t>JPAAnnotationProcessor</a:t>
            </a:r>
            <a:r>
              <a:rPr lang="en-US" sz="1400" dirty="0"/>
              <a:t> </a:t>
            </a:r>
            <a:r>
              <a:rPr lang="en-US" sz="1400" dirty="0" smtClean="0"/>
              <a:t>finds entity </a:t>
            </a:r>
            <a:r>
              <a:rPr lang="en-US" sz="1400" dirty="0"/>
              <a:t>types </a:t>
            </a:r>
            <a:r>
              <a:rPr lang="en-US" sz="1400" dirty="0" smtClean="0"/>
              <a:t>and </a:t>
            </a:r>
            <a:r>
              <a:rPr lang="en-US" sz="1400" dirty="0"/>
              <a:t>generates query types for </a:t>
            </a:r>
            <a:r>
              <a:rPr lang="en-US" sz="1400" dirty="0" smtClean="0"/>
              <a:t>them</a:t>
            </a:r>
          </a:p>
          <a:p>
            <a:r>
              <a:rPr lang="en-US" sz="1400" dirty="0" smtClean="0"/>
              <a:t>Query types have simple </a:t>
            </a:r>
            <a:r>
              <a:rPr lang="en-US" sz="1400" dirty="0"/>
              <a:t>name </a:t>
            </a:r>
            <a:r>
              <a:rPr lang="en-US" sz="1400" i="1" dirty="0" smtClean="0"/>
              <a:t>(</a:t>
            </a:r>
            <a:r>
              <a:rPr lang="en-US" sz="1400" i="1" dirty="0" err="1" smtClean="0"/>
              <a:t>QHotel</a:t>
            </a:r>
            <a:r>
              <a:rPr lang="en-US" sz="1400" i="1" dirty="0" smtClean="0"/>
              <a:t>)</a:t>
            </a:r>
            <a:r>
              <a:rPr lang="en-US" sz="1400" dirty="0" smtClean="0"/>
              <a:t> and go into </a:t>
            </a:r>
            <a:r>
              <a:rPr lang="en-US" sz="1400" dirty="0"/>
              <a:t>the same package </a:t>
            </a:r>
            <a:r>
              <a:rPr lang="en-US" sz="1400" dirty="0" smtClean="0"/>
              <a:t>as an entity (</a:t>
            </a:r>
            <a:r>
              <a:rPr lang="en-US" sz="1400" i="1" dirty="0" smtClean="0"/>
              <a:t>Hotel</a:t>
            </a:r>
            <a:r>
              <a:rPr lang="en-US" sz="1400" dirty="0" smtClean="0"/>
              <a:t>)</a:t>
            </a:r>
            <a:endParaRPr lang="en-US" sz="1400" dirty="0" smtClean="0">
              <a:latin typeface="+mn-lt"/>
            </a:endParaRPr>
          </a:p>
          <a:p>
            <a:r>
              <a:rPr lang="en-US" sz="1400" dirty="0" smtClean="0"/>
              <a:t>Query type has </a:t>
            </a:r>
            <a:r>
              <a:rPr lang="en-US" sz="1400" dirty="0"/>
              <a:t>a default instance </a:t>
            </a:r>
            <a:r>
              <a:rPr lang="en-US" sz="1400" dirty="0" smtClean="0"/>
              <a:t>which </a:t>
            </a:r>
            <a:r>
              <a:rPr lang="en-US" sz="1400" dirty="0"/>
              <a:t>can be accessed as a static </a:t>
            </a:r>
            <a:r>
              <a:rPr lang="en-US" sz="1400" dirty="0" smtClean="0"/>
              <a:t>field (</a:t>
            </a:r>
            <a:r>
              <a:rPr lang="en-US" sz="1400" i="1" dirty="0" err="1" smtClean="0"/>
              <a:t>QHotel.hotel</a:t>
            </a:r>
            <a:r>
              <a:rPr lang="en-US" sz="1400" dirty="0" smtClean="0"/>
              <a:t>)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090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QUERYDSL EXAMPLES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60362" y="1235676"/>
            <a:ext cx="8379983" cy="4776186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JPAQuery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query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JPAQuery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entityManager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QHotel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QHotel.hotel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List&lt;Hotel&gt;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query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.from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).where(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.name.eq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"Four Seasons"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).and(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.stars.eq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(5))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).list(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JPAQuery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query1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JPAQuery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entityManager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QAppartment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QAppartment.appartment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Map&lt;Integer, Long&gt;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results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query1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.from(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).where(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.hotel.id.eq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(33)).transform(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GroupBy.groupBy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.floor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).as(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GroupBy.sum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.rooms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)));</a:t>
            </a:r>
            <a:endParaRPr lang="en-US" sz="14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45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2" y="1439862"/>
            <a:ext cx="8390531" cy="4572000"/>
          </a:xfrm>
        </p:spPr>
        <p:txBody>
          <a:bodyPr>
            <a:normAutofit lnSpcReduction="10000"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hlinkClick r:id="rId3"/>
              </a:rPr>
              <a:t>http://</a:t>
            </a:r>
            <a:r>
              <a:rPr lang="en-US" sz="1400" dirty="0" smtClean="0">
                <a:hlinkClick r:id="rId3"/>
              </a:rPr>
              <a:t>www.objectdb.com/java/jpa/query </a:t>
            </a:r>
            <a:r>
              <a:rPr lang="uk-UA" sz="1400" dirty="0"/>
              <a:t>(</a:t>
            </a:r>
            <a:r>
              <a:rPr lang="en-US" sz="1400" dirty="0" smtClean="0"/>
              <a:t>JPQL &amp; Criteria API</a:t>
            </a:r>
            <a:r>
              <a:rPr lang="uk-UA" sz="1400" dirty="0" smtClean="0"/>
              <a:t>)</a:t>
            </a:r>
            <a:endParaRPr lang="en-US" sz="1400" dirty="0">
              <a:hlinkClick r:id="rId3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 smtClean="0">
                <a:hlinkClick r:id="rId4"/>
              </a:rPr>
              <a:t>http</a:t>
            </a:r>
            <a:r>
              <a:rPr lang="en-US" sz="1400" dirty="0">
                <a:hlinkClick r:id="rId4"/>
              </a:rPr>
              <a:t>://</a:t>
            </a:r>
            <a:r>
              <a:rPr lang="en-US" sz="1400" dirty="0" smtClean="0">
                <a:hlinkClick r:id="rId4"/>
              </a:rPr>
              <a:t>docs.oracle.com/javaee/6/tutorial/doc/bnbtg.html</a:t>
            </a:r>
            <a:r>
              <a:rPr lang="en-US" sz="1400" dirty="0" smtClean="0"/>
              <a:t> (JPQL)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hlinkClick r:id="rId5"/>
              </a:rPr>
              <a:t>http://</a:t>
            </a:r>
            <a:r>
              <a:rPr lang="en-US" sz="1400" dirty="0" smtClean="0">
                <a:hlinkClick r:id="rId5"/>
              </a:rPr>
              <a:t>docs.oracle.com/javaee/6/tutorial/doc/gjitv.html</a:t>
            </a:r>
            <a:r>
              <a:rPr lang="en-US" sz="1400" dirty="0" smtClean="0"/>
              <a:t> (Criteria API)</a:t>
            </a:r>
            <a:endParaRPr lang="en-US" sz="1400" dirty="0" smtClean="0">
              <a:hlinkClick r:id="rId3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300" dirty="0">
                <a:hlinkClick r:id="rId6"/>
              </a:rPr>
              <a:t>http://</a:t>
            </a:r>
            <a:r>
              <a:rPr lang="en-US" sz="1300" dirty="0" smtClean="0">
                <a:hlinkClick r:id="rId6"/>
              </a:rPr>
              <a:t>openjpa.apache.org/builds/2.4.1/apache-openjpa/docs/manual.html#jpa_overview_query</a:t>
            </a:r>
            <a:r>
              <a:rPr lang="en-US" sz="1300" dirty="0" smtClean="0"/>
              <a:t> (JPQL)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hlinkClick r:id="rId7"/>
              </a:rPr>
              <a:t>https://</a:t>
            </a:r>
            <a:r>
              <a:rPr lang="en-US" sz="1400" dirty="0" smtClean="0">
                <a:hlinkClick r:id="rId7"/>
              </a:rPr>
              <a:t>en.wikibooks.org/wiki/Java_Persistence/Criteria</a:t>
            </a:r>
            <a:r>
              <a:rPr lang="en-US" sz="1400" dirty="0" smtClean="0"/>
              <a:t> (</a:t>
            </a:r>
            <a:r>
              <a:rPr lang="en-US" sz="1400" dirty="0"/>
              <a:t>Criteria API</a:t>
            </a:r>
            <a:r>
              <a:rPr lang="en-US" sz="1400" dirty="0" smtClean="0"/>
              <a:t>)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hlinkClick r:id="rId8"/>
              </a:rPr>
              <a:t>http://docs.spring.io/spring-data/jpa/docs/current/reference/html</a:t>
            </a:r>
            <a:r>
              <a:rPr lang="en-US" sz="1400" dirty="0" smtClean="0">
                <a:hlinkClick r:id="rId8"/>
              </a:rPr>
              <a:t>/</a:t>
            </a:r>
            <a:r>
              <a:rPr lang="en-US" sz="1400" dirty="0" smtClean="0"/>
              <a:t> (Spring Data JPA)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hlinkClick r:id="rId9"/>
              </a:rPr>
              <a:t>http://</a:t>
            </a:r>
            <a:r>
              <a:rPr lang="en-US" sz="1400" dirty="0" smtClean="0">
                <a:hlinkClick r:id="rId9"/>
              </a:rPr>
              <a:t>www.baeldung.com/querydsl-with-jpa-tutorial</a:t>
            </a:r>
            <a:r>
              <a:rPr lang="en-US" sz="1400" dirty="0" smtClean="0"/>
              <a:t> (</a:t>
            </a:r>
            <a:r>
              <a:rPr lang="en-US" sz="1400" dirty="0" err="1" smtClean="0"/>
              <a:t>QueryDSL</a:t>
            </a:r>
            <a:r>
              <a:rPr lang="en-US" sz="1400" dirty="0" smtClean="0"/>
              <a:t> with JPA)</a:t>
            </a:r>
            <a:endParaRPr lang="en-US" sz="1400" dirty="0"/>
          </a:p>
          <a:p>
            <a:pPr marL="0" indent="0">
              <a:spcAft>
                <a:spcPts val="0"/>
              </a:spcAft>
              <a:buNone/>
            </a:pPr>
            <a:endParaRPr lang="en-US" sz="1400" dirty="0" smtClean="0">
              <a:hlinkClick r:id="rId3"/>
            </a:endParaRPr>
          </a:p>
          <a:p>
            <a:pPr marL="0" indent="0">
              <a:spcAft>
                <a:spcPts val="0"/>
              </a:spcAft>
              <a:buNone/>
            </a:pPr>
            <a:endParaRPr lang="uk-UA" sz="1400" dirty="0" smtClean="0"/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 smtClean="0"/>
              <a:t>Not covered by lecture:</a:t>
            </a:r>
            <a:r>
              <a:rPr lang="uk-UA" sz="1400" dirty="0" smtClean="0"/>
              <a:t> </a:t>
            </a:r>
            <a:endParaRPr lang="en-US" sz="1400" dirty="0" smtClean="0"/>
          </a:p>
          <a:p>
            <a:pPr marL="0" indent="0">
              <a:spcAft>
                <a:spcPts val="0"/>
              </a:spcAft>
              <a:buNone/>
            </a:pPr>
            <a:endParaRPr lang="en-US" sz="1000" dirty="0" smtClean="0"/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hlinkClick r:id="rId3"/>
              </a:rPr>
              <a:t>http://www.thoughts-on-java.org/result-set-mapping-basics/</a:t>
            </a:r>
            <a:r>
              <a:rPr lang="uk-UA" sz="1400" dirty="0"/>
              <a:t> (</a:t>
            </a:r>
            <a:r>
              <a:rPr lang="en-US" sz="1400" dirty="0"/>
              <a:t>native query </a:t>
            </a:r>
            <a:r>
              <a:rPr lang="en-US" sz="1400" dirty="0" smtClean="0"/>
              <a:t>custom mapping</a:t>
            </a:r>
            <a:r>
              <a:rPr lang="uk-UA" sz="1400" dirty="0" smtClean="0"/>
              <a:t>)</a:t>
            </a:r>
            <a:endParaRPr lang="en-US" sz="1400" dirty="0" smtClean="0">
              <a:hlinkClick r:id="rId1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 smtClean="0">
                <a:hlinkClick r:id="rId10"/>
              </a:rPr>
              <a:t>http</a:t>
            </a:r>
            <a:r>
              <a:rPr lang="en-US" sz="1400" dirty="0">
                <a:hlinkClick r:id="rId10"/>
              </a:rPr>
              <a:t>://www.thoughts-on-java.org/call-stored-procedures-jpa</a:t>
            </a:r>
            <a:r>
              <a:rPr lang="en-US" sz="1400" dirty="0" smtClean="0">
                <a:hlinkClick r:id="rId10"/>
              </a:rPr>
              <a:t>/</a:t>
            </a:r>
            <a:r>
              <a:rPr lang="en-US" sz="1400" dirty="0" smtClean="0"/>
              <a:t> (stored procedures)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hlinkClick r:id="rId11"/>
              </a:rPr>
              <a:t>http://</a:t>
            </a:r>
            <a:r>
              <a:rPr lang="en-US" sz="1400" dirty="0" smtClean="0">
                <a:hlinkClick r:id="rId11"/>
              </a:rPr>
              <a:t>docs.oracle.com/javaee/6/tutorial/doc/gkjjf.html</a:t>
            </a:r>
            <a:r>
              <a:rPr lang="en-US" sz="1400" dirty="0" smtClean="0"/>
              <a:t> (locking)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hlinkClick r:id="rId12"/>
              </a:rPr>
              <a:t>http://</a:t>
            </a:r>
            <a:r>
              <a:rPr lang="en-US" sz="1400" dirty="0" smtClean="0">
                <a:hlinkClick r:id="rId12"/>
              </a:rPr>
              <a:t>www.objectdb.com/java/jpa/persistence/lock</a:t>
            </a:r>
            <a:r>
              <a:rPr lang="en-US" sz="1400" dirty="0" smtClean="0"/>
              <a:t> (locking)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hlinkClick r:id="rId13"/>
              </a:rPr>
              <a:t>http://</a:t>
            </a:r>
            <a:r>
              <a:rPr lang="en-US" sz="1400" dirty="0" smtClean="0">
                <a:hlinkClick r:id="rId13"/>
              </a:rPr>
              <a:t>docs.oracle.com/javaee/6/tutorial/doc/gkjia.html</a:t>
            </a:r>
            <a:r>
              <a:rPr lang="en-US" sz="1400" dirty="0" smtClean="0"/>
              <a:t> (caching)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hlinkClick r:id="rId14"/>
              </a:rPr>
              <a:t>http://</a:t>
            </a:r>
            <a:r>
              <a:rPr lang="en-US" sz="1400" dirty="0" smtClean="0">
                <a:hlinkClick r:id="rId14"/>
              </a:rPr>
              <a:t>www.objectdb.com/java/jpa/persistence/cache</a:t>
            </a:r>
            <a:r>
              <a:rPr lang="en-US" sz="1400" dirty="0" smtClean="0"/>
              <a:t> (caching)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hlinkClick r:id="rId15"/>
              </a:rPr>
              <a:t>http://</a:t>
            </a:r>
            <a:r>
              <a:rPr lang="en-US" sz="1400" dirty="0" smtClean="0">
                <a:hlinkClick r:id="rId15"/>
              </a:rPr>
              <a:t>www.objectdb.com/java/jpa/persistence/metamodel</a:t>
            </a:r>
            <a:r>
              <a:rPr lang="en-US" sz="1400" dirty="0" smtClean="0"/>
              <a:t> (</a:t>
            </a:r>
            <a:r>
              <a:rPr lang="en-US" sz="1400" dirty="0" err="1" smtClean="0"/>
              <a:t>metamodel</a:t>
            </a:r>
            <a:r>
              <a:rPr lang="en-US" sz="1400" dirty="0" smtClean="0"/>
              <a:t>)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hlinkClick r:id="rId16"/>
              </a:rPr>
              <a:t>http://www.thoughts-on-java.org/11-jpa-hibernate-query-hints-every-developer-know</a:t>
            </a:r>
            <a:r>
              <a:rPr lang="en-US" sz="1400" dirty="0" smtClean="0">
                <a:hlinkClick r:id="rId16"/>
              </a:rPr>
              <a:t>/</a:t>
            </a:r>
            <a:r>
              <a:rPr lang="en-US" sz="1400" dirty="0" smtClean="0"/>
              <a:t> (hints)</a:t>
            </a:r>
            <a:endParaRPr lang="en-US" sz="1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MORE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62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" y="0"/>
            <a:ext cx="9139539" cy="6858000"/>
          </a:xfrm>
        </p:spPr>
      </p:pic>
      <p:sp>
        <p:nvSpPr>
          <p:cNvPr id="18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872405" y="3831947"/>
            <a:ext cx="3546740" cy="647100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735" y="1390590"/>
            <a:ext cx="2038410" cy="2038410"/>
          </a:xfrm>
          <a:prstGeom prst="rect">
            <a:avLst/>
          </a:prstGeom>
          <a:effectLst>
            <a:softEdge rad="165100"/>
          </a:effectLst>
        </p:spPr>
      </p:pic>
    </p:spTree>
    <p:extLst>
      <p:ext uri="{BB962C8B-B14F-4D97-AF65-F5344CB8AC3E}">
        <p14:creationId xmlns:p14="http://schemas.microsoft.com/office/powerpoint/2010/main" val="340178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ABS</a:t>
            </a:r>
            <a:r>
              <a:rPr lang="en-US" dirty="0"/>
              <a:t>, ALL, </a:t>
            </a:r>
            <a:r>
              <a:rPr lang="en-US" b="1" dirty="0"/>
              <a:t>AND</a:t>
            </a:r>
            <a:r>
              <a:rPr lang="en-US" dirty="0"/>
              <a:t>, ANY, </a:t>
            </a:r>
            <a:r>
              <a:rPr lang="en-US" b="1" dirty="0"/>
              <a:t>AS</a:t>
            </a:r>
            <a:r>
              <a:rPr lang="en-US" dirty="0"/>
              <a:t>, ASC, </a:t>
            </a:r>
            <a:r>
              <a:rPr lang="en-US" b="1" dirty="0"/>
              <a:t>AVG</a:t>
            </a:r>
            <a:r>
              <a:rPr lang="en-US" dirty="0"/>
              <a:t>, </a:t>
            </a:r>
            <a:r>
              <a:rPr lang="en-US" b="1" dirty="0"/>
              <a:t>BETWEEN</a:t>
            </a:r>
            <a:r>
              <a:rPr lang="en-US" dirty="0"/>
              <a:t>, </a:t>
            </a:r>
            <a:r>
              <a:rPr lang="en-US" i="1" dirty="0"/>
              <a:t>BIT_LENGTH</a:t>
            </a:r>
            <a:r>
              <a:rPr lang="en-US" dirty="0"/>
              <a:t>, BOTH, </a:t>
            </a:r>
            <a:r>
              <a:rPr lang="en-US" b="1" dirty="0"/>
              <a:t>BY</a:t>
            </a:r>
            <a:r>
              <a:rPr lang="en-US" dirty="0"/>
              <a:t>, </a:t>
            </a:r>
            <a:r>
              <a:rPr lang="en-US" b="1" dirty="0"/>
              <a:t>CASE</a:t>
            </a:r>
            <a:r>
              <a:rPr lang="en-US" dirty="0"/>
              <a:t>, </a:t>
            </a:r>
            <a:r>
              <a:rPr lang="en-US" i="1" dirty="0"/>
              <a:t>CHAR_LENGTH</a:t>
            </a:r>
            <a:r>
              <a:rPr lang="en-US" dirty="0"/>
              <a:t>, </a:t>
            </a:r>
            <a:r>
              <a:rPr lang="en-US" i="1" dirty="0"/>
              <a:t>CHARACTER_LENGTH</a:t>
            </a:r>
            <a:r>
              <a:rPr lang="en-US" dirty="0"/>
              <a:t>, </a:t>
            </a:r>
            <a:r>
              <a:rPr lang="en-US" i="1" dirty="0"/>
              <a:t>CLASS</a:t>
            </a:r>
            <a:r>
              <a:rPr lang="en-US" dirty="0"/>
              <a:t>, COALESCE, </a:t>
            </a:r>
            <a:r>
              <a:rPr lang="en-US" b="1" dirty="0"/>
              <a:t>CONCAT</a:t>
            </a:r>
            <a:r>
              <a:rPr lang="en-US" dirty="0"/>
              <a:t>, </a:t>
            </a:r>
            <a:r>
              <a:rPr lang="en-US" b="1" dirty="0"/>
              <a:t>COUNT</a:t>
            </a:r>
            <a:r>
              <a:rPr lang="en-US" dirty="0"/>
              <a:t>, CURRENT_DATE, CURRENT_TIME, CURRENT_TIMESTAMP</a:t>
            </a:r>
            <a:r>
              <a:rPr lang="en-US" dirty="0" smtClean="0"/>
              <a:t>, </a:t>
            </a:r>
            <a:r>
              <a:rPr lang="en-US" b="1" dirty="0" smtClean="0"/>
              <a:t>DELETE</a:t>
            </a:r>
            <a:r>
              <a:rPr lang="en-US" dirty="0"/>
              <a:t>, </a:t>
            </a:r>
            <a:r>
              <a:rPr lang="en-US" b="1" dirty="0"/>
              <a:t>DESC</a:t>
            </a:r>
            <a:r>
              <a:rPr lang="en-US" dirty="0"/>
              <a:t>, </a:t>
            </a:r>
            <a:r>
              <a:rPr lang="en-US" b="1" dirty="0"/>
              <a:t>DISTINCT</a:t>
            </a:r>
            <a:r>
              <a:rPr lang="en-US" dirty="0"/>
              <a:t>, </a:t>
            </a:r>
            <a:r>
              <a:rPr lang="en-US" b="1" dirty="0"/>
              <a:t>ELSE</a:t>
            </a:r>
            <a:r>
              <a:rPr lang="en-US" dirty="0"/>
              <a:t>, EMPTY, </a:t>
            </a:r>
            <a:r>
              <a:rPr lang="en-US" b="1" dirty="0"/>
              <a:t>END</a:t>
            </a:r>
            <a:r>
              <a:rPr lang="en-US" dirty="0"/>
              <a:t>, </a:t>
            </a:r>
            <a:r>
              <a:rPr lang="en-US" i="1" dirty="0"/>
              <a:t>ENTRY</a:t>
            </a:r>
            <a:r>
              <a:rPr lang="en-US" dirty="0"/>
              <a:t>, ESCAPE, </a:t>
            </a:r>
            <a:r>
              <a:rPr lang="en-US" b="1" dirty="0"/>
              <a:t>EXISTS</a:t>
            </a:r>
            <a:r>
              <a:rPr lang="en-US" dirty="0"/>
              <a:t>, </a:t>
            </a:r>
            <a:r>
              <a:rPr lang="en-US" b="1" dirty="0"/>
              <a:t>FALSE</a:t>
            </a:r>
            <a:r>
              <a:rPr lang="en-US" dirty="0"/>
              <a:t>, FETCH</a:t>
            </a:r>
            <a:r>
              <a:rPr lang="en-US" dirty="0" smtClean="0"/>
              <a:t>, </a:t>
            </a:r>
            <a:r>
              <a:rPr lang="en-US" b="1" dirty="0" smtClean="0"/>
              <a:t>FROM</a:t>
            </a:r>
            <a:r>
              <a:rPr lang="en-US" dirty="0"/>
              <a:t>, </a:t>
            </a:r>
            <a:r>
              <a:rPr lang="en-US" b="1" dirty="0" smtClean="0"/>
              <a:t>FUNCTION</a:t>
            </a:r>
            <a:r>
              <a:rPr lang="en-US" dirty="0" smtClean="0"/>
              <a:t>, </a:t>
            </a:r>
            <a:r>
              <a:rPr lang="en-US" b="1" dirty="0" smtClean="0"/>
              <a:t>GROUP</a:t>
            </a:r>
            <a:r>
              <a:rPr lang="en-US" dirty="0"/>
              <a:t>, </a:t>
            </a:r>
            <a:r>
              <a:rPr lang="en-US" b="1" dirty="0"/>
              <a:t>HAVING</a:t>
            </a:r>
            <a:r>
              <a:rPr lang="en-US" dirty="0"/>
              <a:t>, </a:t>
            </a:r>
            <a:r>
              <a:rPr lang="en-US" b="1" dirty="0"/>
              <a:t>IN</a:t>
            </a:r>
            <a:r>
              <a:rPr lang="en-US" dirty="0"/>
              <a:t>, </a:t>
            </a:r>
            <a:r>
              <a:rPr lang="en-US" b="1" dirty="0"/>
              <a:t>INDEX</a:t>
            </a:r>
            <a:r>
              <a:rPr lang="en-US" dirty="0"/>
              <a:t>, </a:t>
            </a:r>
            <a:r>
              <a:rPr lang="en-US" b="1" dirty="0"/>
              <a:t>INNER</a:t>
            </a:r>
            <a:r>
              <a:rPr lang="en-US" dirty="0"/>
              <a:t>, </a:t>
            </a:r>
            <a:r>
              <a:rPr lang="en-US" b="1" dirty="0"/>
              <a:t>IS</a:t>
            </a:r>
            <a:r>
              <a:rPr lang="en-US" dirty="0"/>
              <a:t>, </a:t>
            </a:r>
            <a:r>
              <a:rPr lang="en-US" b="1" dirty="0"/>
              <a:t>JOIN</a:t>
            </a:r>
            <a:r>
              <a:rPr lang="en-US" dirty="0"/>
              <a:t>, </a:t>
            </a:r>
            <a:r>
              <a:rPr lang="en-US" b="1" dirty="0"/>
              <a:t>KEY</a:t>
            </a:r>
            <a:r>
              <a:rPr lang="en-US" dirty="0"/>
              <a:t>, LEADING, </a:t>
            </a:r>
            <a:r>
              <a:rPr lang="en-US" b="1" dirty="0"/>
              <a:t>LEFT</a:t>
            </a:r>
            <a:r>
              <a:rPr lang="en-US" dirty="0"/>
              <a:t>, LENGTH, </a:t>
            </a:r>
            <a:r>
              <a:rPr lang="en-US" b="1" dirty="0"/>
              <a:t>LIKE</a:t>
            </a:r>
            <a:r>
              <a:rPr lang="en-US" dirty="0" smtClean="0"/>
              <a:t>, LOCATE</a:t>
            </a:r>
            <a:r>
              <a:rPr lang="en-US" dirty="0"/>
              <a:t>, LOWER, </a:t>
            </a:r>
            <a:r>
              <a:rPr lang="en-US" b="1" dirty="0"/>
              <a:t>MAX</a:t>
            </a:r>
            <a:r>
              <a:rPr lang="en-US" dirty="0"/>
              <a:t>, MEMBER, </a:t>
            </a:r>
            <a:r>
              <a:rPr lang="en-US" b="1" dirty="0"/>
              <a:t>MIN</a:t>
            </a:r>
            <a:r>
              <a:rPr lang="en-US" dirty="0"/>
              <a:t>, MOD, NEW, </a:t>
            </a:r>
            <a:r>
              <a:rPr lang="en-US" b="1" dirty="0"/>
              <a:t>NOT</a:t>
            </a:r>
            <a:r>
              <a:rPr lang="en-US" dirty="0"/>
              <a:t>, </a:t>
            </a:r>
            <a:r>
              <a:rPr lang="en-US" b="1" dirty="0"/>
              <a:t>NULL</a:t>
            </a:r>
            <a:r>
              <a:rPr lang="en-US" dirty="0"/>
              <a:t>, NULLIF, OBJECT, OF, </a:t>
            </a:r>
            <a:r>
              <a:rPr lang="en-US" b="1" dirty="0" smtClean="0"/>
              <a:t>ON</a:t>
            </a:r>
            <a:r>
              <a:rPr lang="en-US" dirty="0" smtClean="0"/>
              <a:t>, </a:t>
            </a:r>
            <a:r>
              <a:rPr lang="en-US" b="1" dirty="0" smtClean="0"/>
              <a:t>OR</a:t>
            </a:r>
            <a:r>
              <a:rPr lang="en-US" dirty="0"/>
              <a:t>, </a:t>
            </a:r>
            <a:r>
              <a:rPr lang="en-US" b="1" dirty="0"/>
              <a:t>ORDER</a:t>
            </a:r>
            <a:r>
              <a:rPr lang="en-US" dirty="0"/>
              <a:t>, </a:t>
            </a:r>
            <a:r>
              <a:rPr lang="en-US" b="1" dirty="0"/>
              <a:t>OUTER</a:t>
            </a:r>
            <a:r>
              <a:rPr lang="en-US" dirty="0"/>
              <a:t>, </a:t>
            </a:r>
            <a:r>
              <a:rPr lang="en-US" i="1" dirty="0"/>
              <a:t>POSITION</a:t>
            </a:r>
            <a:r>
              <a:rPr lang="en-US" dirty="0"/>
              <a:t>, </a:t>
            </a:r>
            <a:r>
              <a:rPr lang="en-US" b="1" dirty="0"/>
              <a:t>SELECT</a:t>
            </a:r>
            <a:r>
              <a:rPr lang="en-US" dirty="0"/>
              <a:t>, </a:t>
            </a:r>
            <a:r>
              <a:rPr lang="en-US" b="1" dirty="0"/>
              <a:t>SET</a:t>
            </a:r>
            <a:r>
              <a:rPr lang="en-US" dirty="0"/>
              <a:t>, SIZE, SOME, SQRT, SUBSTRING, </a:t>
            </a:r>
            <a:r>
              <a:rPr lang="en-US" b="1" dirty="0"/>
              <a:t>SUM</a:t>
            </a:r>
            <a:r>
              <a:rPr lang="en-US" dirty="0"/>
              <a:t>, </a:t>
            </a:r>
            <a:r>
              <a:rPr lang="en-US" b="1" dirty="0"/>
              <a:t>THEN</a:t>
            </a:r>
            <a:r>
              <a:rPr lang="en-US" dirty="0" smtClean="0"/>
              <a:t>, TRAILING</a:t>
            </a:r>
            <a:r>
              <a:rPr lang="en-US" dirty="0"/>
              <a:t>, </a:t>
            </a:r>
            <a:r>
              <a:rPr lang="en-US" dirty="0" smtClean="0"/>
              <a:t>TREAT, TRIM</a:t>
            </a:r>
            <a:r>
              <a:rPr lang="en-US" dirty="0"/>
              <a:t>, </a:t>
            </a:r>
            <a:r>
              <a:rPr lang="en-US" b="1" dirty="0"/>
              <a:t>TRUE</a:t>
            </a:r>
            <a:r>
              <a:rPr lang="en-US" dirty="0"/>
              <a:t>, TYPE, </a:t>
            </a:r>
            <a:r>
              <a:rPr lang="en-US" i="1" dirty="0"/>
              <a:t>UNKNOWN</a:t>
            </a:r>
            <a:r>
              <a:rPr lang="en-US" dirty="0"/>
              <a:t>, </a:t>
            </a:r>
            <a:r>
              <a:rPr lang="en-US" b="1" dirty="0"/>
              <a:t>UPDATE</a:t>
            </a:r>
            <a:r>
              <a:rPr lang="en-US" dirty="0"/>
              <a:t>, UPPER, </a:t>
            </a:r>
            <a:r>
              <a:rPr lang="en-US" i="1" dirty="0"/>
              <a:t>VALUE</a:t>
            </a:r>
            <a:r>
              <a:rPr lang="en-US" dirty="0"/>
              <a:t>, </a:t>
            </a:r>
            <a:r>
              <a:rPr lang="en-US" b="1" dirty="0"/>
              <a:t>WHEN</a:t>
            </a:r>
            <a:r>
              <a:rPr lang="en-US" dirty="0"/>
              <a:t>, </a:t>
            </a:r>
            <a:r>
              <a:rPr lang="en-US" b="1" dirty="0" smtClean="0"/>
              <a:t>WHERE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JPQL RESERVED WORDS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01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2" y="1235676"/>
            <a:ext cx="8379983" cy="4776186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public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AppartmentService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{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dirty="0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@</a:t>
            </a:r>
            <a:r>
              <a:rPr lang="en-US" sz="1400" dirty="0" err="1">
                <a:solidFill>
                  <a:srgbClr val="646464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PersistenceContext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EntityManager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findHotels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 {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TypedQuery&lt;Hotel&gt;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q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.createQuery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	</a:t>
            </a:r>
            <a:r>
              <a:rPr lang="en-US" sz="14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SELECT h FROM Hotel h"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Hotel.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List&lt;Hotel&gt;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results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q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.getResultList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System.</a:t>
            </a:r>
            <a:r>
              <a:rPr lang="en-US" sz="14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out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.println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results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}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findHotelDetails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 {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TypedQuery&lt;Object[]&gt;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q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.createQuery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	</a:t>
            </a:r>
            <a:r>
              <a:rPr lang="en-US" sz="14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4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SELECT h.id, h.name FROM Hotel h"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Object[].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List&lt;Object[]&gt; 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results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q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.getResultList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System.</a:t>
            </a:r>
            <a:r>
              <a:rPr lang="en-US" sz="1400" b="1" i="1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out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.println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results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}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 – SELECT BY JPQL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85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SzPct val="140000"/>
            </a:pPr>
            <a:r>
              <a:rPr lang="en-US" smtClean="0">
                <a:solidFill>
                  <a:srgbClr val="444444"/>
                </a:solidFill>
              </a:rPr>
              <a:t>SELECT …</a:t>
            </a:r>
            <a:endParaRPr lang="en-US" dirty="0" smtClean="0">
              <a:solidFill>
                <a:srgbClr val="444444"/>
              </a:solidFill>
            </a:endParaRPr>
          </a:p>
          <a:p>
            <a:pPr>
              <a:buSzPct val="140000"/>
            </a:pPr>
            <a:r>
              <a:rPr lang="en-US" dirty="0" smtClean="0">
                <a:solidFill>
                  <a:srgbClr val="444444"/>
                </a:solidFill>
              </a:rPr>
              <a:t>FROM …</a:t>
            </a:r>
            <a:endParaRPr lang="en-US" dirty="0">
              <a:solidFill>
                <a:srgbClr val="444444"/>
              </a:solidFill>
            </a:endParaRPr>
          </a:p>
          <a:p>
            <a:pPr>
              <a:buSzPct val="140000"/>
            </a:pPr>
            <a:r>
              <a:rPr lang="en-US" dirty="0" smtClean="0">
                <a:solidFill>
                  <a:srgbClr val="444444"/>
                </a:solidFill>
              </a:rPr>
              <a:t>[WHERE …]</a:t>
            </a:r>
          </a:p>
          <a:p>
            <a:r>
              <a:rPr lang="en-US" dirty="0" smtClean="0">
                <a:solidFill>
                  <a:srgbClr val="444444"/>
                </a:solidFill>
              </a:rPr>
              <a:t>[GROUP BY …]</a:t>
            </a:r>
            <a:endParaRPr lang="en-US" dirty="0">
              <a:solidFill>
                <a:srgbClr val="444444"/>
              </a:solidFill>
            </a:endParaRPr>
          </a:p>
          <a:p>
            <a:r>
              <a:rPr lang="en-US" dirty="0" smtClean="0">
                <a:solidFill>
                  <a:srgbClr val="444444"/>
                </a:solidFill>
              </a:rPr>
              <a:t>[HAVING …]</a:t>
            </a:r>
          </a:p>
          <a:p>
            <a:r>
              <a:rPr lang="en-US" dirty="0" smtClean="0">
                <a:solidFill>
                  <a:srgbClr val="444444"/>
                </a:solidFill>
              </a:rPr>
              <a:t>[ORDER BY …]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JPQL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96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60362" y="1235676"/>
            <a:ext cx="8379983" cy="4776186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200" b="1" dirty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200" b="1" dirty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TypedQuery&lt;Hotel&gt; </a:t>
            </a:r>
            <a:r>
              <a:rPr lang="en-US" sz="1200" dirty="0" smtClean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q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</a:t>
            </a:r>
            <a:r>
              <a:rPr lang="en-US" sz="12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.createQuery(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"SELECT h FROM Hotel h"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Hotel.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200" dirty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TypedQuery&lt;String&gt; </a:t>
            </a:r>
            <a:r>
              <a:rPr lang="en-US" sz="1200" dirty="0" smtClean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q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</a:t>
            </a:r>
            <a:r>
              <a:rPr lang="en-US" sz="12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.createQuery(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"SELECT h.name FROM Hotel h"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String.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3F7F5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// Object[] {String, Address, Integer}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TypedQuery&lt;Object[]&gt; </a:t>
            </a:r>
            <a:r>
              <a:rPr lang="en-US" sz="1200" dirty="0" smtClean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q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</a:t>
            </a:r>
            <a:r>
              <a:rPr lang="en-US" sz="12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.createQuery(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"SELECT h.name, h.address, SIZE(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h.appartments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 FROM Hotel h"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Object[].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200" dirty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TypedQuery&lt;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HotelInfo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&gt; </a:t>
            </a:r>
            <a:r>
              <a:rPr lang="en-US" sz="1200" dirty="0" smtClean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q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</a:t>
            </a:r>
            <a:r>
              <a:rPr lang="en-US" sz="12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.createQuery(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"SELECT NEW </a:t>
            </a:r>
            <a:r>
              <a:rPr lang="en-US" sz="1200" dirty="0" err="1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com.epam.jpa.HotelInfo</a:t>
            </a:r>
            <a:r>
              <a:rPr lang="en-US" sz="12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(h.name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sz="1200" b="1" dirty="0" err="1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h.address.city</a:t>
            </a:r>
            <a:r>
              <a:rPr lang="en-US" sz="12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 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 Hotel h"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HotelInfo.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200" b="1" dirty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2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200" b="1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Query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solidFill>
                  <a:srgbClr val="6A3E3E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q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</a:t>
            </a:r>
            <a:r>
              <a:rPr lang="en-US" sz="12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.createQuery(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"SELECT </a:t>
            </a:r>
            <a:r>
              <a:rPr lang="en-US" sz="12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DISTINCT h.name 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 Hotel h</a:t>
            </a:r>
            <a:r>
              <a:rPr lang="en-US" sz="1200" dirty="0" smtClean="0">
                <a:solidFill>
                  <a:srgbClr val="2A00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JPQL SELECTION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26385" y="1246606"/>
            <a:ext cx="2399193" cy="29546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 smtClean="0"/>
              <a:t>SINGLE ENTITY</a:t>
            </a:r>
            <a:endParaRPr lang="en-US" b="1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426385" y="2038740"/>
            <a:ext cx="239919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SINGLE PRIMITIVE</a:t>
            </a:r>
            <a:endParaRPr lang="en-US" dirty="0"/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426385" y="2805937"/>
            <a:ext cx="239919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ARRAY OF TYPES</a:t>
            </a:r>
            <a:endParaRPr lang="en-US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426385" y="5178643"/>
            <a:ext cx="2399193" cy="295466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DISTINCT</a:t>
            </a:r>
            <a:endParaRPr lang="en-US" b="1" dirty="0"/>
          </a:p>
        </p:txBody>
      </p:sp>
      <p:sp>
        <p:nvSpPr>
          <p:cNvPr id="15" name="Text Placeholder 3"/>
          <p:cNvSpPr txBox="1">
            <a:spLocks/>
          </p:cNvSpPr>
          <p:nvPr/>
        </p:nvSpPr>
        <p:spPr>
          <a:xfrm>
            <a:off x="426385" y="3977688"/>
            <a:ext cx="239919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CUSTOM CLASS</a:t>
            </a:r>
          </a:p>
        </p:txBody>
      </p:sp>
    </p:spTree>
    <p:extLst>
      <p:ext uri="{BB962C8B-B14F-4D97-AF65-F5344CB8AC3E}">
        <p14:creationId xmlns:p14="http://schemas.microsoft.com/office/powerpoint/2010/main" val="264822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60362" y="1235676"/>
            <a:ext cx="8379983" cy="4776186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200" b="1" dirty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200" b="1" dirty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h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Hotel h</a:t>
            </a:r>
            <a:endParaRPr lang="en-US" sz="1400" dirty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h.name, c.name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Hotel h,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City c 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WHERE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h.address.city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=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c.code</a:t>
            </a:r>
            <a:endParaRPr lang="en-US" sz="1400" dirty="0" smtClean="0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40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h.name, 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a.number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Hotel h 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INNER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JOIN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h.appartments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a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h.name,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a.number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Hotel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h, 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IN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(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h.appartments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) a</a:t>
            </a:r>
            <a:endParaRPr lang="en-US" sz="1400" b="1" dirty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	ON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a.floor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= 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h.floors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h,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a.number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a.price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Appartment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a.hotel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h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b="1" dirty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b="1" dirty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b="1" dirty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Appartment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JOIN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FETCH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a.hotel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400" dirty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JPQL “FROM” + JOINs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26385" y="1246606"/>
            <a:ext cx="2399193" cy="29546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 smtClean="0"/>
              <a:t>SINGLE ENTITY</a:t>
            </a:r>
            <a:endParaRPr lang="en-US" b="1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426385" y="2129358"/>
            <a:ext cx="239919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SEVERAL ENTITIES</a:t>
            </a:r>
            <a:endParaRPr lang="en-US" dirty="0"/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426385" y="3033995"/>
            <a:ext cx="239919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[INNER] JOIN</a:t>
            </a:r>
            <a:endParaRPr lang="en-US" dirty="0"/>
          </a:p>
        </p:txBody>
      </p:sp>
      <p:sp>
        <p:nvSpPr>
          <p:cNvPr id="15" name="Text Placeholder 3"/>
          <p:cNvSpPr txBox="1">
            <a:spLocks/>
          </p:cNvSpPr>
          <p:nvPr/>
        </p:nvSpPr>
        <p:spPr>
          <a:xfrm>
            <a:off x="426385" y="4449062"/>
            <a:ext cx="239919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LEFT [OUTER] JOIN</a:t>
            </a:r>
            <a:endParaRPr lang="en-US" dirty="0"/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426385" y="5345269"/>
            <a:ext cx="2399193" cy="2954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JOIN FETCH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03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pam_PPT_Template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5E3C081-4081-47AD-A9A6-9F18F525DA1D}">
  <ds:schemaRefs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sharepoint/v3"/>
    <ds:schemaRef ds:uri="http://schemas.microsoft.com/office/2006/metadata/properties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24780</TotalTime>
  <Words>2412</Words>
  <Application>Microsoft Office PowerPoint</Application>
  <PresentationFormat>On-screen Show (4:3)</PresentationFormat>
  <Paragraphs>840</Paragraphs>
  <Slides>47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ＭＳ Ｐゴシック</vt:lpstr>
      <vt:lpstr>Arial</vt:lpstr>
      <vt:lpstr>Arial Black</vt:lpstr>
      <vt:lpstr>Calibri</vt:lpstr>
      <vt:lpstr>Courier New</vt:lpstr>
      <vt:lpstr>Lucida Grande</vt:lpstr>
      <vt:lpstr>Times New Roman</vt:lpstr>
      <vt:lpstr>Trebuchet MS</vt:lpstr>
      <vt:lpstr>Epam_PPT_Template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Canning</dc:creator>
  <cp:lastModifiedBy>Yuriy Oglabyak</cp:lastModifiedBy>
  <cp:revision>1471</cp:revision>
  <cp:lastPrinted>2014-07-09T13:30:36Z</cp:lastPrinted>
  <dcterms:created xsi:type="dcterms:W3CDTF">2014-07-08T13:27:24Z</dcterms:created>
  <dcterms:modified xsi:type="dcterms:W3CDTF">2016-09-21T10:08:41Z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0x010100B0E9A4A7D20EA84CAA39F80EA2A19865</vt:lpwstr>
  </property>
</Properties>
</file>